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80" r:id="rId3"/>
    <p:sldId id="303" r:id="rId4"/>
    <p:sldId id="304" r:id="rId5"/>
    <p:sldId id="302" r:id="rId6"/>
    <p:sldId id="275" r:id="rId7"/>
    <p:sldId id="279" r:id="rId8"/>
    <p:sldId id="317" r:id="rId9"/>
    <p:sldId id="278" r:id="rId10"/>
    <p:sldId id="281" r:id="rId11"/>
    <p:sldId id="314" r:id="rId12"/>
    <p:sldId id="310" r:id="rId13"/>
    <p:sldId id="311" r:id="rId14"/>
    <p:sldId id="312" r:id="rId15"/>
    <p:sldId id="305" r:id="rId16"/>
    <p:sldId id="315" r:id="rId17"/>
    <p:sldId id="316" r:id="rId18"/>
    <p:sldId id="306" r:id="rId19"/>
    <p:sldId id="307" r:id="rId20"/>
    <p:sldId id="308" r:id="rId21"/>
    <p:sldId id="282" r:id="rId22"/>
    <p:sldId id="289" r:id="rId23"/>
    <p:sldId id="287" r:id="rId24"/>
    <p:sldId id="291" r:id="rId25"/>
    <p:sldId id="292" r:id="rId26"/>
    <p:sldId id="293" r:id="rId27"/>
    <p:sldId id="295" r:id="rId28"/>
    <p:sldId id="297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7" autoAdjust="0"/>
    <p:restoredTop sz="94689" autoAdjust="0"/>
  </p:normalViewPr>
  <p:slideViewPr>
    <p:cSldViewPr>
      <p:cViewPr>
        <p:scale>
          <a:sx n="77" d="100"/>
          <a:sy n="77" d="100"/>
        </p:scale>
        <p:origin x="-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887" y="-7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2003F-0B43-4052-9E5E-32FF86FD898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7480E-9345-4B9F-AD39-F89E66D6451B}">
      <dgm:prSet phldrT="[Text]" custT="1"/>
      <dgm:spPr/>
      <dgm:t>
        <a:bodyPr/>
        <a:lstStyle/>
        <a:p>
          <a:r>
            <a:rPr lang="en-US" sz="2800" b="1" dirty="0" smtClean="0"/>
            <a:t>2010</a:t>
          </a:r>
          <a:endParaRPr lang="en-US" sz="2800" b="1" dirty="0"/>
        </a:p>
      </dgm:t>
    </dgm:pt>
    <dgm:pt modelId="{2C80F599-D7BE-4A10-9074-4EC6C156451D}" type="parTrans" cxnId="{E70DF788-09DD-481B-9BA2-3EC76DFB6B54}">
      <dgm:prSet/>
      <dgm:spPr/>
      <dgm:t>
        <a:bodyPr/>
        <a:lstStyle/>
        <a:p>
          <a:endParaRPr lang="en-US"/>
        </a:p>
      </dgm:t>
    </dgm:pt>
    <dgm:pt modelId="{0742422F-6F3C-4A1B-A5FC-AF49636A17AC}" type="sibTrans" cxnId="{E70DF788-09DD-481B-9BA2-3EC76DFB6B54}">
      <dgm:prSet/>
      <dgm:spPr/>
      <dgm:t>
        <a:bodyPr/>
        <a:lstStyle/>
        <a:p>
          <a:endParaRPr lang="en-US"/>
        </a:p>
      </dgm:t>
    </dgm:pt>
    <dgm:pt modelId="{0F9AE067-0BBC-434B-AECB-949AF1FC5E54}">
      <dgm:prSet phldrT="[Text]" custT="1"/>
      <dgm:spPr/>
      <dgm:t>
        <a:bodyPr/>
        <a:lstStyle/>
        <a:p>
          <a:r>
            <a:rPr lang="en-US" sz="1600" b="1" dirty="0" smtClean="0"/>
            <a:t>Ending Pre-existing condition for kids </a:t>
          </a:r>
        </a:p>
      </dgm:t>
    </dgm:pt>
    <dgm:pt modelId="{A41F2A8C-2942-43DD-9943-4CDC6F754E76}" type="parTrans" cxnId="{7FE760D3-EC57-468C-A7B9-11FBB1354A29}">
      <dgm:prSet/>
      <dgm:spPr/>
      <dgm:t>
        <a:bodyPr/>
        <a:lstStyle/>
        <a:p>
          <a:endParaRPr lang="en-US"/>
        </a:p>
      </dgm:t>
    </dgm:pt>
    <dgm:pt modelId="{250BA602-C630-4F9B-A9DA-E307572D1187}" type="sibTrans" cxnId="{7FE760D3-EC57-468C-A7B9-11FBB1354A29}">
      <dgm:prSet/>
      <dgm:spPr/>
      <dgm:t>
        <a:bodyPr/>
        <a:lstStyle/>
        <a:p>
          <a:endParaRPr lang="en-US"/>
        </a:p>
      </dgm:t>
    </dgm:pt>
    <dgm:pt modelId="{41008CF5-B577-43F0-A7AD-7296C2418E5C}">
      <dgm:prSet phldrT="[Text]" custT="1"/>
      <dgm:spPr/>
      <dgm:t>
        <a:bodyPr/>
        <a:lstStyle/>
        <a:p>
          <a:r>
            <a:rPr lang="en-US" sz="2400" b="1" dirty="0" smtClean="0"/>
            <a:t>2010</a:t>
          </a:r>
          <a:endParaRPr lang="en-US" sz="2400" b="1" dirty="0"/>
        </a:p>
      </dgm:t>
    </dgm:pt>
    <dgm:pt modelId="{0C66E20E-7DD9-4D38-9E37-06B072C81966}" type="parTrans" cxnId="{51A72ECE-3A12-485F-ADAC-91004A21DFA8}">
      <dgm:prSet/>
      <dgm:spPr/>
      <dgm:t>
        <a:bodyPr/>
        <a:lstStyle/>
        <a:p>
          <a:endParaRPr lang="en-US"/>
        </a:p>
      </dgm:t>
    </dgm:pt>
    <dgm:pt modelId="{B3B59B81-55DB-41B9-9DB1-C9874EC9F00E}" type="sibTrans" cxnId="{51A72ECE-3A12-485F-ADAC-91004A21DFA8}">
      <dgm:prSet/>
      <dgm:spPr/>
      <dgm:t>
        <a:bodyPr/>
        <a:lstStyle/>
        <a:p>
          <a:endParaRPr lang="en-US"/>
        </a:p>
      </dgm:t>
    </dgm:pt>
    <dgm:pt modelId="{14258D50-87A4-4A37-BD5E-1D6EC8B69BF0}">
      <dgm:prSet phldrT="[Text]"/>
      <dgm:spPr/>
      <dgm:t>
        <a:bodyPr/>
        <a:lstStyle/>
        <a:p>
          <a:r>
            <a:rPr lang="en-US" b="1" dirty="0" smtClean="0"/>
            <a:t>Prescription Drug Discount </a:t>
          </a:r>
        </a:p>
      </dgm:t>
    </dgm:pt>
    <dgm:pt modelId="{14FAAF69-68DC-4413-AF64-E7A17CF4FE9A}" type="parTrans" cxnId="{22A76303-6B7A-4105-A5E1-3C9F5CA36DCE}">
      <dgm:prSet/>
      <dgm:spPr/>
      <dgm:t>
        <a:bodyPr/>
        <a:lstStyle/>
        <a:p>
          <a:endParaRPr lang="en-US"/>
        </a:p>
      </dgm:t>
    </dgm:pt>
    <dgm:pt modelId="{E95DA93B-48F4-456C-99BA-7D8972C596AC}" type="sibTrans" cxnId="{22A76303-6B7A-4105-A5E1-3C9F5CA36DCE}">
      <dgm:prSet/>
      <dgm:spPr/>
      <dgm:t>
        <a:bodyPr/>
        <a:lstStyle/>
        <a:p>
          <a:endParaRPr lang="en-US"/>
        </a:p>
      </dgm:t>
    </dgm:pt>
    <dgm:pt modelId="{593C92D8-1513-4010-9C11-78B61E60236D}">
      <dgm:prSet phldrT="[Text]" custT="1"/>
      <dgm:spPr/>
      <dgm:t>
        <a:bodyPr/>
        <a:lstStyle/>
        <a:p>
          <a:r>
            <a:rPr lang="en-US" sz="2400" b="1" dirty="0" smtClean="0"/>
            <a:t>2010</a:t>
          </a:r>
          <a:endParaRPr lang="en-US" sz="2400" b="1" dirty="0"/>
        </a:p>
      </dgm:t>
    </dgm:pt>
    <dgm:pt modelId="{DCEF5904-BA9C-4A8F-8386-6AE485CBE627}" type="parTrans" cxnId="{49B6373D-DE30-481D-A190-08DB6B6BB7EB}">
      <dgm:prSet/>
      <dgm:spPr/>
      <dgm:t>
        <a:bodyPr/>
        <a:lstStyle/>
        <a:p>
          <a:endParaRPr lang="en-US"/>
        </a:p>
      </dgm:t>
    </dgm:pt>
    <dgm:pt modelId="{C005E681-A763-4E73-BD97-8721D80E6976}" type="sibTrans" cxnId="{49B6373D-DE30-481D-A190-08DB6B6BB7EB}">
      <dgm:prSet/>
      <dgm:spPr/>
      <dgm:t>
        <a:bodyPr/>
        <a:lstStyle/>
        <a:p>
          <a:endParaRPr lang="en-US"/>
        </a:p>
      </dgm:t>
    </dgm:pt>
    <dgm:pt modelId="{718EDFCF-0382-46EF-8FE9-167B5B7717CC}">
      <dgm:prSet phldrT="[Text]"/>
      <dgm:spPr/>
      <dgm:t>
        <a:bodyPr/>
        <a:lstStyle/>
        <a:p>
          <a:r>
            <a:rPr lang="en-US" b="1" dirty="0" smtClean="0"/>
            <a:t>Expand coverage for Early  Retirees</a:t>
          </a:r>
          <a:endParaRPr lang="en-US" dirty="0"/>
        </a:p>
      </dgm:t>
    </dgm:pt>
    <dgm:pt modelId="{909459C2-782E-40F5-AB2E-E1D2A9FDD4A4}" type="parTrans" cxnId="{F5FED17C-F89F-47F4-A7D3-F6E97112ACC6}">
      <dgm:prSet/>
      <dgm:spPr/>
      <dgm:t>
        <a:bodyPr/>
        <a:lstStyle/>
        <a:p>
          <a:endParaRPr lang="en-US"/>
        </a:p>
      </dgm:t>
    </dgm:pt>
    <dgm:pt modelId="{3294922F-EA2E-4AC0-8274-E67BD4678956}" type="sibTrans" cxnId="{F5FED17C-F89F-47F4-A7D3-F6E97112ACC6}">
      <dgm:prSet/>
      <dgm:spPr/>
      <dgm:t>
        <a:bodyPr/>
        <a:lstStyle/>
        <a:p>
          <a:endParaRPr lang="en-US"/>
        </a:p>
      </dgm:t>
    </dgm:pt>
    <dgm:pt modelId="{9BD54D2B-AE0C-4C54-9F80-0AECB6379950}">
      <dgm:prSet phldrT="[Text]" custT="1"/>
      <dgm:spPr/>
      <dgm:t>
        <a:bodyPr/>
        <a:lstStyle/>
        <a:p>
          <a:r>
            <a:rPr lang="en-US" sz="1400" b="1" dirty="0" smtClean="0"/>
            <a:t>Extend Dependent Coverage to Young Adults</a:t>
          </a:r>
          <a:r>
            <a:rPr lang="en-US" sz="1400" dirty="0" smtClean="0"/>
            <a:t> (up to 26)  </a:t>
          </a:r>
        </a:p>
      </dgm:t>
    </dgm:pt>
    <dgm:pt modelId="{B95095E9-260F-4329-96A0-B34D6799320A}" type="parTrans" cxnId="{8ECAE11F-652D-4968-B91C-EEF5F63AC756}">
      <dgm:prSet/>
      <dgm:spPr/>
      <dgm:t>
        <a:bodyPr/>
        <a:lstStyle/>
        <a:p>
          <a:endParaRPr lang="en-US"/>
        </a:p>
      </dgm:t>
    </dgm:pt>
    <dgm:pt modelId="{D4E0F2EB-442F-4080-A408-A08FDE251F7B}" type="sibTrans" cxnId="{8ECAE11F-652D-4968-B91C-EEF5F63AC756}">
      <dgm:prSet/>
      <dgm:spPr/>
      <dgm:t>
        <a:bodyPr/>
        <a:lstStyle/>
        <a:p>
          <a:endParaRPr lang="en-US"/>
        </a:p>
      </dgm:t>
    </dgm:pt>
    <dgm:pt modelId="{F91E96F8-1610-47EC-A089-5670F604C640}">
      <dgm:prSet phldrT="[Text]" custT="1"/>
      <dgm:spPr/>
      <dgm:t>
        <a:bodyPr/>
        <a:lstStyle/>
        <a:p>
          <a:r>
            <a:rPr lang="en-US" sz="1400" b="1" dirty="0" smtClean="0"/>
            <a:t>High Risk Pool for uninsurable individuals w/ pre-existing conditions</a:t>
          </a:r>
        </a:p>
      </dgm:t>
    </dgm:pt>
    <dgm:pt modelId="{CFBC6017-A6C2-435E-BBD8-26709057061C}" type="parTrans" cxnId="{FF35F394-2E1D-46BA-8F64-0DFFFCCF4533}">
      <dgm:prSet/>
      <dgm:spPr/>
      <dgm:t>
        <a:bodyPr/>
        <a:lstStyle/>
        <a:p>
          <a:endParaRPr lang="en-US"/>
        </a:p>
      </dgm:t>
    </dgm:pt>
    <dgm:pt modelId="{8E1914F6-1905-4D68-8F9B-705245922FB2}" type="sibTrans" cxnId="{FF35F394-2E1D-46BA-8F64-0DFFFCCF4533}">
      <dgm:prSet/>
      <dgm:spPr/>
      <dgm:t>
        <a:bodyPr/>
        <a:lstStyle/>
        <a:p>
          <a:endParaRPr lang="en-US"/>
        </a:p>
      </dgm:t>
    </dgm:pt>
    <dgm:pt modelId="{2DA02804-0304-4066-910C-3413853F9CE4}">
      <dgm:prSet phldrT="[Text]"/>
      <dgm:spPr/>
      <dgm:t>
        <a:bodyPr/>
        <a:lstStyle/>
        <a:p>
          <a:r>
            <a:rPr lang="en-US" b="1" dirty="0" smtClean="0"/>
            <a:t>Free Preventative Care for Seniors on Medicare</a:t>
          </a:r>
          <a:endParaRPr lang="en-US" b="1" dirty="0"/>
        </a:p>
      </dgm:t>
    </dgm:pt>
    <dgm:pt modelId="{651E6627-E4E2-40DA-8351-3A5D369EF680}" type="parTrans" cxnId="{7A9ED1B1-0741-4222-8389-E6804E52DDA4}">
      <dgm:prSet/>
      <dgm:spPr/>
      <dgm:t>
        <a:bodyPr/>
        <a:lstStyle/>
        <a:p>
          <a:endParaRPr lang="en-US"/>
        </a:p>
      </dgm:t>
    </dgm:pt>
    <dgm:pt modelId="{9141176A-8890-49DE-8DA4-796ACBD40E32}" type="sibTrans" cxnId="{7A9ED1B1-0741-4222-8389-E6804E52DDA4}">
      <dgm:prSet/>
      <dgm:spPr/>
      <dgm:t>
        <a:bodyPr/>
        <a:lstStyle/>
        <a:p>
          <a:endParaRPr lang="en-US"/>
        </a:p>
      </dgm:t>
    </dgm:pt>
    <dgm:pt modelId="{5E4DE727-509C-4E91-BD6B-8DDBEF537F5C}">
      <dgm:prSet phldrT="[Text]" custT="1"/>
      <dgm:spPr/>
      <dgm:t>
        <a:bodyPr/>
        <a:lstStyle/>
        <a:p>
          <a:r>
            <a:rPr lang="en-US" sz="2400" b="1" dirty="0" smtClean="0"/>
            <a:t>2010</a:t>
          </a:r>
          <a:endParaRPr lang="en-US" sz="2400" b="1" dirty="0"/>
        </a:p>
      </dgm:t>
    </dgm:pt>
    <dgm:pt modelId="{9B777148-745E-48C8-AAD3-F4ADD0844229}" type="parTrans" cxnId="{2A23DA6C-B1D1-4C65-8856-7FA02967AC80}">
      <dgm:prSet/>
      <dgm:spPr/>
      <dgm:t>
        <a:bodyPr/>
        <a:lstStyle/>
        <a:p>
          <a:endParaRPr lang="en-US"/>
        </a:p>
      </dgm:t>
    </dgm:pt>
    <dgm:pt modelId="{CBB8B239-8EC2-4729-8205-4FDFE302DA4B}" type="sibTrans" cxnId="{2A23DA6C-B1D1-4C65-8856-7FA02967AC80}">
      <dgm:prSet/>
      <dgm:spPr/>
      <dgm:t>
        <a:bodyPr/>
        <a:lstStyle/>
        <a:p>
          <a:endParaRPr lang="en-US"/>
        </a:p>
      </dgm:t>
    </dgm:pt>
    <dgm:pt modelId="{71546F1B-44F2-475F-97F3-1F781EEA3383}">
      <dgm:prSet phldrT="[Text]" custT="1"/>
      <dgm:spPr/>
      <dgm:t>
        <a:bodyPr/>
        <a:lstStyle/>
        <a:p>
          <a:r>
            <a:rPr lang="en-US" sz="1600" b="1" dirty="0" smtClean="0"/>
            <a:t>Small Business Tax</a:t>
          </a:r>
          <a:endParaRPr lang="en-US" sz="1600" b="1" baseline="0" dirty="0" smtClean="0"/>
        </a:p>
      </dgm:t>
    </dgm:pt>
    <dgm:pt modelId="{0DE8ED14-8BDB-4D9B-88CC-DAD0F9DAC9A1}" type="parTrans" cxnId="{84BFFE49-9290-492D-83E6-C7327BEB6FB3}">
      <dgm:prSet/>
      <dgm:spPr/>
      <dgm:t>
        <a:bodyPr/>
        <a:lstStyle/>
        <a:p>
          <a:endParaRPr lang="en-US"/>
        </a:p>
      </dgm:t>
    </dgm:pt>
    <dgm:pt modelId="{66FD02E0-A970-42C9-978E-6E0729276C34}" type="sibTrans" cxnId="{84BFFE49-9290-492D-83E6-C7327BEB6FB3}">
      <dgm:prSet/>
      <dgm:spPr/>
      <dgm:t>
        <a:bodyPr/>
        <a:lstStyle/>
        <a:p>
          <a:endParaRPr lang="en-US"/>
        </a:p>
      </dgm:t>
    </dgm:pt>
    <dgm:pt modelId="{C9EB011B-2CDF-4FF7-A41D-ECDE47CCA48B}">
      <dgm:prSet phldrT="[Text]" custT="1"/>
      <dgm:spPr/>
      <dgm:t>
        <a:bodyPr/>
        <a:lstStyle/>
        <a:p>
          <a:r>
            <a:rPr lang="en-US" sz="1500" b="1" baseline="0" dirty="0" smtClean="0"/>
            <a:t>Strengthen  &amp; Invest in Community Health </a:t>
          </a:r>
          <a:r>
            <a:rPr lang="en-US" sz="1400" b="1" baseline="0" dirty="0" smtClean="0"/>
            <a:t>Centers</a:t>
          </a:r>
          <a:endParaRPr lang="en-US" sz="1400" b="1" baseline="0" dirty="0"/>
        </a:p>
      </dgm:t>
    </dgm:pt>
    <dgm:pt modelId="{26ADE270-BE7A-4BFF-A42B-D23A0D5BC172}" type="parTrans" cxnId="{592ECAD0-81BF-43AB-8FD2-E508F9ABBE8E}">
      <dgm:prSet/>
      <dgm:spPr/>
      <dgm:t>
        <a:bodyPr/>
        <a:lstStyle/>
        <a:p>
          <a:endParaRPr lang="en-US"/>
        </a:p>
      </dgm:t>
    </dgm:pt>
    <dgm:pt modelId="{7DC355B1-02AA-4546-939B-4AB3E76FF150}" type="sibTrans" cxnId="{592ECAD0-81BF-43AB-8FD2-E508F9ABBE8E}">
      <dgm:prSet/>
      <dgm:spPr/>
      <dgm:t>
        <a:bodyPr/>
        <a:lstStyle/>
        <a:p>
          <a:endParaRPr lang="en-US"/>
        </a:p>
      </dgm:t>
    </dgm:pt>
    <dgm:pt modelId="{F88968B4-CD14-4AA2-994A-6C81F6D9A58D}">
      <dgm:prSet phldrT="[Text]"/>
      <dgm:spPr/>
      <dgm:t>
        <a:bodyPr/>
        <a:lstStyle/>
        <a:p>
          <a:r>
            <a:rPr lang="en-US" b="1" dirty="0" smtClean="0"/>
            <a:t>Prohibit Rescinding coverage &amp; lifetime bans </a:t>
          </a:r>
        </a:p>
      </dgm:t>
    </dgm:pt>
    <dgm:pt modelId="{3D3613AF-8EAD-44BF-A9B9-EC433E03453A}" type="parTrans" cxnId="{72FBED07-005D-400F-B2FF-0A0334D5AFB5}">
      <dgm:prSet/>
      <dgm:spPr/>
      <dgm:t>
        <a:bodyPr/>
        <a:lstStyle/>
        <a:p>
          <a:endParaRPr lang="en-US"/>
        </a:p>
      </dgm:t>
    </dgm:pt>
    <dgm:pt modelId="{EC178AE0-8E56-456A-BC77-B0B58EDA8EE5}" type="sibTrans" cxnId="{72FBED07-005D-400F-B2FF-0A0334D5AFB5}">
      <dgm:prSet/>
      <dgm:spPr/>
      <dgm:t>
        <a:bodyPr/>
        <a:lstStyle/>
        <a:p>
          <a:endParaRPr lang="en-US"/>
        </a:p>
      </dgm:t>
    </dgm:pt>
    <dgm:pt modelId="{314C6B3B-9087-441C-B7D5-A077A4302C39}">
      <dgm:prSet phldrT="[Text]"/>
      <dgm:spPr/>
      <dgm:t>
        <a:bodyPr/>
        <a:lstStyle/>
        <a:p>
          <a:r>
            <a:rPr lang="en-US" b="1" dirty="0" smtClean="0"/>
            <a:t>Regulating Annual </a:t>
          </a:r>
          <a:r>
            <a:rPr lang="en-US" b="1" baseline="0" dirty="0" smtClean="0"/>
            <a:t>Limits</a:t>
          </a:r>
          <a:r>
            <a:rPr lang="en-US" b="1" dirty="0" smtClean="0"/>
            <a:t> on Ins. Coverage  </a:t>
          </a:r>
          <a:endParaRPr lang="en-US" dirty="0"/>
        </a:p>
      </dgm:t>
    </dgm:pt>
    <dgm:pt modelId="{04374502-3A77-4E13-A4AA-194116994689}" type="parTrans" cxnId="{D05191A9-F621-4C88-82EE-63F91F076041}">
      <dgm:prSet/>
      <dgm:spPr/>
      <dgm:t>
        <a:bodyPr/>
        <a:lstStyle/>
        <a:p>
          <a:endParaRPr lang="en-US"/>
        </a:p>
      </dgm:t>
    </dgm:pt>
    <dgm:pt modelId="{2C9186E6-828C-46C4-8E6C-88AEB1E65797}" type="sibTrans" cxnId="{D05191A9-F621-4C88-82EE-63F91F076041}">
      <dgm:prSet/>
      <dgm:spPr/>
      <dgm:t>
        <a:bodyPr/>
        <a:lstStyle/>
        <a:p>
          <a:endParaRPr lang="en-US"/>
        </a:p>
      </dgm:t>
    </dgm:pt>
    <dgm:pt modelId="{6643FDE4-B2F3-4C9C-B2DE-3B968EE9F7C0}">
      <dgm:prSet phldrT="[Text]"/>
      <dgm:spPr/>
      <dgm:t>
        <a:bodyPr/>
        <a:lstStyle/>
        <a:p>
          <a:r>
            <a:rPr lang="en-US" b="1" baseline="0" dirty="0" smtClean="0"/>
            <a:t>Payments to Rural Health Providers </a:t>
          </a:r>
          <a:endParaRPr lang="en-US" dirty="0"/>
        </a:p>
      </dgm:t>
    </dgm:pt>
    <dgm:pt modelId="{F659734C-99E2-4B3E-B075-99AD5890E69A}" type="parTrans" cxnId="{D1EE9109-93B7-4024-B82E-FDB89A342D72}">
      <dgm:prSet/>
      <dgm:spPr/>
      <dgm:t>
        <a:bodyPr/>
        <a:lstStyle/>
        <a:p>
          <a:endParaRPr lang="en-US"/>
        </a:p>
      </dgm:t>
    </dgm:pt>
    <dgm:pt modelId="{E919D838-2AC6-4D9C-B1A9-43890FA5EF15}" type="sibTrans" cxnId="{D1EE9109-93B7-4024-B82E-FDB89A342D72}">
      <dgm:prSet/>
      <dgm:spPr/>
      <dgm:t>
        <a:bodyPr/>
        <a:lstStyle/>
        <a:p>
          <a:endParaRPr lang="en-US"/>
        </a:p>
      </dgm:t>
    </dgm:pt>
    <dgm:pt modelId="{5B58EBC5-FD2E-48FF-8BBC-318D9E75BC4A}">
      <dgm:prSet phldrT="[Text]" custT="1"/>
      <dgm:spPr/>
      <dgm:t>
        <a:bodyPr/>
        <a:lstStyle/>
        <a:p>
          <a:r>
            <a:rPr lang="en-US" sz="1600" b="1" baseline="0" dirty="0" smtClean="0"/>
            <a:t>Rebuilding Primary Care Workforce </a:t>
          </a:r>
        </a:p>
      </dgm:t>
    </dgm:pt>
    <dgm:pt modelId="{31C20A27-1A8D-4A40-AE29-46785B776E58}" type="parTrans" cxnId="{2CDC5E50-9265-42E5-8D77-4FA3F5F36D91}">
      <dgm:prSet/>
      <dgm:spPr/>
      <dgm:t>
        <a:bodyPr/>
        <a:lstStyle/>
        <a:p>
          <a:endParaRPr lang="en-US"/>
        </a:p>
      </dgm:t>
    </dgm:pt>
    <dgm:pt modelId="{021EEB6E-9533-43C9-994F-1A580C22EBB3}" type="sibTrans" cxnId="{2CDC5E50-9265-42E5-8D77-4FA3F5F36D91}">
      <dgm:prSet/>
      <dgm:spPr/>
      <dgm:t>
        <a:bodyPr/>
        <a:lstStyle/>
        <a:p>
          <a:endParaRPr lang="en-US"/>
        </a:p>
      </dgm:t>
    </dgm:pt>
    <dgm:pt modelId="{B3ABDC2E-AE65-43DB-BF7D-8B00C83111C3}" type="pres">
      <dgm:prSet presAssocID="{2BA2003F-0B43-4052-9E5E-32FF86FD8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4701D-0E24-48BF-B2FA-378327A6518E}" type="pres">
      <dgm:prSet presAssocID="{593C92D8-1513-4010-9C11-78B61E60236D}" presName="boxAndChildren" presStyleCnt="0"/>
      <dgm:spPr/>
      <dgm:t>
        <a:bodyPr/>
        <a:lstStyle/>
        <a:p>
          <a:endParaRPr lang="en-US"/>
        </a:p>
      </dgm:t>
    </dgm:pt>
    <dgm:pt modelId="{9CBC19BD-B12F-4612-A93F-75D9C991B32D}" type="pres">
      <dgm:prSet presAssocID="{593C92D8-1513-4010-9C11-78B61E60236D}" presName="parentTextBox" presStyleLbl="node1" presStyleIdx="0" presStyleCnt="4"/>
      <dgm:spPr/>
      <dgm:t>
        <a:bodyPr/>
        <a:lstStyle/>
        <a:p>
          <a:endParaRPr lang="en-US"/>
        </a:p>
      </dgm:t>
    </dgm:pt>
    <dgm:pt modelId="{ACE66134-A1D7-4321-8851-3C2664D8A9FA}" type="pres">
      <dgm:prSet presAssocID="{593C92D8-1513-4010-9C11-78B61E60236D}" presName="entireBox" presStyleLbl="node1" presStyleIdx="0" presStyleCnt="4"/>
      <dgm:spPr/>
      <dgm:t>
        <a:bodyPr/>
        <a:lstStyle/>
        <a:p>
          <a:endParaRPr lang="en-US"/>
        </a:p>
      </dgm:t>
    </dgm:pt>
    <dgm:pt modelId="{458FA282-63F3-4CAB-BF92-06FEFD86C6D4}" type="pres">
      <dgm:prSet presAssocID="{593C92D8-1513-4010-9C11-78B61E60236D}" presName="descendantBox" presStyleCnt="0"/>
      <dgm:spPr/>
      <dgm:t>
        <a:bodyPr/>
        <a:lstStyle/>
        <a:p>
          <a:endParaRPr lang="en-US"/>
        </a:p>
      </dgm:t>
    </dgm:pt>
    <dgm:pt modelId="{93E220D7-9BAC-4BFE-A309-25F4CBF179E7}" type="pres">
      <dgm:prSet presAssocID="{718EDFCF-0382-46EF-8FE9-167B5B7717CC}" presName="childTextBox" presStyleLbl="fgAccFollowNode1" presStyleIdx="0" presStyleCnt="12" custScaleX="90909" custScaleY="106146" custLinFactNeighborX="1068" custLinFactNeighborY="1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264C-F4CB-405B-B109-334E8B71C86D}" type="pres">
      <dgm:prSet presAssocID="{314C6B3B-9087-441C-B7D5-A077A4302C39}" presName="childTextBox" presStyleLbl="fgAccFollowNode1" presStyleIdx="1" presStyleCnt="1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C66A9-A578-4FFE-BE6A-33ABCD632B13}" type="pres">
      <dgm:prSet presAssocID="{F88968B4-CD14-4AA2-994A-6C81F6D9A58D}" presName="childTextBox" presStyleLbl="fgAccFollowNode1" presStyleIdx="2" presStyleCnt="12" custScaleY="106146" custLinFactNeighborY="7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4B3C-1F84-401B-8A85-4DB00F081D82}" type="pres">
      <dgm:prSet presAssocID="{B3B59B81-55DB-41B9-9DB1-C9874EC9F00E}" presName="sp" presStyleCnt="0"/>
      <dgm:spPr/>
      <dgm:t>
        <a:bodyPr/>
        <a:lstStyle/>
        <a:p>
          <a:endParaRPr lang="en-US"/>
        </a:p>
      </dgm:t>
    </dgm:pt>
    <dgm:pt modelId="{3AD87D90-5A28-479A-B5B3-87FDCD04A509}" type="pres">
      <dgm:prSet presAssocID="{41008CF5-B577-43F0-A7AD-7296C2418E5C}" presName="arrowAndChildren" presStyleCnt="0"/>
      <dgm:spPr/>
      <dgm:t>
        <a:bodyPr/>
        <a:lstStyle/>
        <a:p>
          <a:endParaRPr lang="en-US"/>
        </a:p>
      </dgm:t>
    </dgm:pt>
    <dgm:pt modelId="{C8A7BF7A-9A04-4116-85D9-488819B7AF93}" type="pres">
      <dgm:prSet presAssocID="{41008CF5-B577-43F0-A7AD-7296C2418E5C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6CA25742-C825-4DFA-A83E-0AB428EB1F5A}" type="pres">
      <dgm:prSet presAssocID="{41008CF5-B577-43F0-A7AD-7296C2418E5C}" presName="arrow" presStyleLbl="node1" presStyleIdx="1" presStyleCnt="4" custLinFactNeighborY="-62"/>
      <dgm:spPr/>
      <dgm:t>
        <a:bodyPr/>
        <a:lstStyle/>
        <a:p>
          <a:endParaRPr lang="en-US"/>
        </a:p>
      </dgm:t>
    </dgm:pt>
    <dgm:pt modelId="{12EF201D-BF95-4DE6-8089-D7A8F6329D93}" type="pres">
      <dgm:prSet presAssocID="{41008CF5-B577-43F0-A7AD-7296C2418E5C}" presName="descendantArrow" presStyleCnt="0"/>
      <dgm:spPr/>
      <dgm:t>
        <a:bodyPr/>
        <a:lstStyle/>
        <a:p>
          <a:endParaRPr lang="en-US"/>
        </a:p>
      </dgm:t>
    </dgm:pt>
    <dgm:pt modelId="{15FC0472-B9A8-49A8-880C-41AE157D95C5}" type="pres">
      <dgm:prSet presAssocID="{14258D50-87A4-4A37-BD5E-1D6EC8B69BF0}" presName="childTextArrow" presStyleLbl="fgAccFollowNode1" presStyleIdx="3" presStyleCnt="12" custLinFactNeighborY="7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F4A64-BB89-4297-9071-90E0D6B5878A}" type="pres">
      <dgm:prSet presAssocID="{2DA02804-0304-4066-910C-3413853F9CE4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28B33-09B5-4677-841D-4D1D79F24282}" type="pres">
      <dgm:prSet presAssocID="{6643FDE4-B2F3-4C9C-B2DE-3B968EE9F7C0}" presName="childTextArrow" presStyleLbl="fgAccFollowNode1" presStyleIdx="5" presStyleCnt="12" custScaleX="90909" custScaleY="106146" custLinFactNeighborY="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3EADD-C0CB-4EBA-9931-B99121E4FE91}" type="pres">
      <dgm:prSet presAssocID="{CBB8B239-8EC2-4729-8205-4FDFE302DA4B}" presName="sp" presStyleCnt="0"/>
      <dgm:spPr/>
      <dgm:t>
        <a:bodyPr/>
        <a:lstStyle/>
        <a:p>
          <a:endParaRPr lang="en-US"/>
        </a:p>
      </dgm:t>
    </dgm:pt>
    <dgm:pt modelId="{228D6C8F-8D09-4DBB-9CAF-1FC746311EAB}" type="pres">
      <dgm:prSet presAssocID="{5E4DE727-509C-4E91-BD6B-8DDBEF537F5C}" presName="arrowAndChildren" presStyleCnt="0"/>
      <dgm:spPr/>
      <dgm:t>
        <a:bodyPr/>
        <a:lstStyle/>
        <a:p>
          <a:endParaRPr lang="en-US"/>
        </a:p>
      </dgm:t>
    </dgm:pt>
    <dgm:pt modelId="{34C5D4B8-9017-4328-8CBA-99B640A8FFA5}" type="pres">
      <dgm:prSet presAssocID="{5E4DE727-509C-4E91-BD6B-8DDBEF537F5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99DD1F5-3D09-44CF-90F4-8278B60534C2}" type="pres">
      <dgm:prSet presAssocID="{5E4DE727-509C-4E91-BD6B-8DDBEF537F5C}" presName="arrow" presStyleLbl="node1" presStyleIdx="2" presStyleCnt="4" custScaleY="89572" custLinFactNeighborY="2743"/>
      <dgm:spPr/>
      <dgm:t>
        <a:bodyPr/>
        <a:lstStyle/>
        <a:p>
          <a:endParaRPr lang="en-US"/>
        </a:p>
      </dgm:t>
    </dgm:pt>
    <dgm:pt modelId="{385A10A2-DAAB-4131-8AF6-BFE8DCA2283B}" type="pres">
      <dgm:prSet presAssocID="{5E4DE727-509C-4E91-BD6B-8DDBEF537F5C}" presName="descendantArrow" presStyleCnt="0"/>
      <dgm:spPr/>
      <dgm:t>
        <a:bodyPr/>
        <a:lstStyle/>
        <a:p>
          <a:endParaRPr lang="en-US"/>
        </a:p>
      </dgm:t>
    </dgm:pt>
    <dgm:pt modelId="{6DECEE18-F454-4694-845E-8C7C08E05278}" type="pres">
      <dgm:prSet presAssocID="{71546F1B-44F2-475F-97F3-1F781EEA3383}" presName="childTextArrow" presStyleLbl="fgAccFollowNode1" presStyleIdx="6" presStyleCnt="12" custScaleX="89473" custScaleY="120970" custLinFactNeighborY="5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C8D8A-79B1-41FD-8CB0-70702D81C302}" type="pres">
      <dgm:prSet presAssocID="{5B58EBC5-FD2E-48FF-8BBC-318D9E75BC4A}" presName="childTextArrow" presStyleLbl="fgAccFollowNode1" presStyleIdx="7" presStyleCnt="12" custScaleY="115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70672-BE37-4BEF-AD34-01B13C712DC6}" type="pres">
      <dgm:prSet presAssocID="{C9EB011B-2CDF-4FF7-A41D-ECDE47CCA48B}" presName="childTextArrow" presStyleLbl="fgAccFollowNode1" presStyleIdx="8" presStyleCnt="12" custScaleY="116761" custLinFactNeighborY="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3A4F7-C503-4998-A626-A07A8303E3D8}" type="pres">
      <dgm:prSet presAssocID="{0742422F-6F3C-4A1B-A5FC-AF49636A17AC}" presName="sp" presStyleCnt="0"/>
      <dgm:spPr/>
      <dgm:t>
        <a:bodyPr/>
        <a:lstStyle/>
        <a:p>
          <a:endParaRPr lang="en-US"/>
        </a:p>
      </dgm:t>
    </dgm:pt>
    <dgm:pt modelId="{3F9ED2B6-2C6B-421B-B10F-3249FFCCB56B}" type="pres">
      <dgm:prSet presAssocID="{3A47480E-9345-4B9F-AD39-F89E66D6451B}" presName="arrowAndChildren" presStyleCnt="0"/>
      <dgm:spPr/>
      <dgm:t>
        <a:bodyPr/>
        <a:lstStyle/>
        <a:p>
          <a:endParaRPr lang="en-US"/>
        </a:p>
      </dgm:t>
    </dgm:pt>
    <dgm:pt modelId="{80C3489C-80F0-49B9-A915-7390974990FA}" type="pres">
      <dgm:prSet presAssocID="{3A47480E-9345-4B9F-AD39-F89E66D6451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B19C29F-99B7-4C02-B407-B49F44780E14}" type="pres">
      <dgm:prSet presAssocID="{3A47480E-9345-4B9F-AD39-F89E66D6451B}" presName="arrow" presStyleLbl="node1" presStyleIdx="3" presStyleCnt="4" custLinFactNeighborX="-6250" custLinFactNeighborY="-4763"/>
      <dgm:spPr/>
      <dgm:t>
        <a:bodyPr/>
        <a:lstStyle/>
        <a:p>
          <a:endParaRPr lang="en-US"/>
        </a:p>
      </dgm:t>
    </dgm:pt>
    <dgm:pt modelId="{83B8BBAC-B37F-429A-8A32-CB6A2104B35D}" type="pres">
      <dgm:prSet presAssocID="{3A47480E-9345-4B9F-AD39-F89E66D6451B}" presName="descendantArrow" presStyleCnt="0"/>
      <dgm:spPr/>
      <dgm:t>
        <a:bodyPr/>
        <a:lstStyle/>
        <a:p>
          <a:endParaRPr lang="en-US"/>
        </a:p>
      </dgm:t>
    </dgm:pt>
    <dgm:pt modelId="{706F6B2C-49CC-41DB-9CBB-3098C46C7A21}" type="pres">
      <dgm:prSet presAssocID="{9BD54D2B-AE0C-4C54-9F80-0AECB6379950}" presName="childTextArrow" presStyleLbl="fgAccFollowNode1" presStyleIdx="9" presStyleCnt="12" custScaleY="1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B16AC-E5C3-4B2B-BE0D-86841189DCA3}" type="pres">
      <dgm:prSet presAssocID="{0F9AE067-0BBC-434B-AECB-949AF1FC5E54}" presName="childTextArrow" presStyleLbl="fgAccFollowNode1" presStyleIdx="10" presStyleCnt="12" custScaleY="1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25E8C-1A58-4DA8-8034-00A81F15C2FE}" type="pres">
      <dgm:prSet presAssocID="{F91E96F8-1610-47EC-A089-5670F604C640}" presName="childTextArrow" presStyleLbl="fgAccFollowNode1" presStyleIdx="11" presStyleCnt="12" custScaleY="1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3C1FA-CD47-4EE1-9079-9289A7B953A6}" type="presOf" srcId="{14258D50-87A4-4A37-BD5E-1D6EC8B69BF0}" destId="{15FC0472-B9A8-49A8-880C-41AE157D95C5}" srcOrd="0" destOrd="0" presId="urn:microsoft.com/office/officeart/2005/8/layout/process4"/>
    <dgm:cxn modelId="{C0E9E074-2098-4D27-95ED-5CD1DEAF8060}" type="presOf" srcId="{314C6B3B-9087-441C-B7D5-A077A4302C39}" destId="{8160264C-F4CB-405B-B109-334E8B71C86D}" srcOrd="0" destOrd="0" presId="urn:microsoft.com/office/officeart/2005/8/layout/process4"/>
    <dgm:cxn modelId="{7B8029A6-86E9-4827-BCB9-FC577D4B9B65}" type="presOf" srcId="{F88968B4-CD14-4AA2-994A-6C81F6D9A58D}" destId="{77EC66A9-A578-4FFE-BE6A-33ABCD632B13}" srcOrd="0" destOrd="0" presId="urn:microsoft.com/office/officeart/2005/8/layout/process4"/>
    <dgm:cxn modelId="{7B2FCA7A-DFF9-45D7-A51D-D2CF71B0DD66}" type="presOf" srcId="{5E4DE727-509C-4E91-BD6B-8DDBEF537F5C}" destId="{E99DD1F5-3D09-44CF-90F4-8278B60534C2}" srcOrd="1" destOrd="0" presId="urn:microsoft.com/office/officeart/2005/8/layout/process4"/>
    <dgm:cxn modelId="{F5FED17C-F89F-47F4-A7D3-F6E97112ACC6}" srcId="{593C92D8-1513-4010-9C11-78B61E60236D}" destId="{718EDFCF-0382-46EF-8FE9-167B5B7717CC}" srcOrd="0" destOrd="0" parTransId="{909459C2-782E-40F5-AB2E-E1D2A9FDD4A4}" sibTransId="{3294922F-EA2E-4AC0-8274-E67BD4678956}"/>
    <dgm:cxn modelId="{2CDC5E50-9265-42E5-8D77-4FA3F5F36D91}" srcId="{5E4DE727-509C-4E91-BD6B-8DDBEF537F5C}" destId="{5B58EBC5-FD2E-48FF-8BBC-318D9E75BC4A}" srcOrd="1" destOrd="0" parTransId="{31C20A27-1A8D-4A40-AE29-46785B776E58}" sibTransId="{021EEB6E-9533-43C9-994F-1A580C22EBB3}"/>
    <dgm:cxn modelId="{2BBFED54-CEA5-479B-B703-21090C83FED3}" type="presOf" srcId="{718EDFCF-0382-46EF-8FE9-167B5B7717CC}" destId="{93E220D7-9BAC-4BFE-A309-25F4CBF179E7}" srcOrd="0" destOrd="0" presId="urn:microsoft.com/office/officeart/2005/8/layout/process4"/>
    <dgm:cxn modelId="{EFB33721-90DD-4A32-A0CD-A33A37581F40}" type="presOf" srcId="{71546F1B-44F2-475F-97F3-1F781EEA3383}" destId="{6DECEE18-F454-4694-845E-8C7C08E05278}" srcOrd="0" destOrd="0" presId="urn:microsoft.com/office/officeart/2005/8/layout/process4"/>
    <dgm:cxn modelId="{D05191A9-F621-4C88-82EE-63F91F076041}" srcId="{593C92D8-1513-4010-9C11-78B61E60236D}" destId="{314C6B3B-9087-441C-B7D5-A077A4302C39}" srcOrd="1" destOrd="0" parTransId="{04374502-3A77-4E13-A4AA-194116994689}" sibTransId="{2C9186E6-828C-46C4-8E6C-88AEB1E65797}"/>
    <dgm:cxn modelId="{2A23DA6C-B1D1-4C65-8856-7FA02967AC80}" srcId="{2BA2003F-0B43-4052-9E5E-32FF86FD898D}" destId="{5E4DE727-509C-4E91-BD6B-8DDBEF537F5C}" srcOrd="1" destOrd="0" parTransId="{9B777148-745E-48C8-AAD3-F4ADD0844229}" sibTransId="{CBB8B239-8EC2-4729-8205-4FDFE302DA4B}"/>
    <dgm:cxn modelId="{FF35F394-2E1D-46BA-8F64-0DFFFCCF4533}" srcId="{3A47480E-9345-4B9F-AD39-F89E66D6451B}" destId="{F91E96F8-1610-47EC-A089-5670F604C640}" srcOrd="2" destOrd="0" parTransId="{CFBC6017-A6C2-435E-BBD8-26709057061C}" sibTransId="{8E1914F6-1905-4D68-8F9B-705245922FB2}"/>
    <dgm:cxn modelId="{187A6855-1ADC-4901-A153-E8776E023742}" type="presOf" srcId="{F91E96F8-1610-47EC-A089-5670F604C640}" destId="{68825E8C-1A58-4DA8-8034-00A81F15C2FE}" srcOrd="0" destOrd="0" presId="urn:microsoft.com/office/officeart/2005/8/layout/process4"/>
    <dgm:cxn modelId="{3D2BEBF8-5A60-44F9-AA65-34F7CC6CBA9B}" type="presOf" srcId="{3A47480E-9345-4B9F-AD39-F89E66D6451B}" destId="{80C3489C-80F0-49B9-A915-7390974990FA}" srcOrd="0" destOrd="0" presId="urn:microsoft.com/office/officeart/2005/8/layout/process4"/>
    <dgm:cxn modelId="{85B2541D-2B16-4D49-9BA9-CC66E53D7652}" type="presOf" srcId="{41008CF5-B577-43F0-A7AD-7296C2418E5C}" destId="{C8A7BF7A-9A04-4116-85D9-488819B7AF93}" srcOrd="0" destOrd="0" presId="urn:microsoft.com/office/officeart/2005/8/layout/process4"/>
    <dgm:cxn modelId="{8ECAE11F-652D-4968-B91C-EEF5F63AC756}" srcId="{3A47480E-9345-4B9F-AD39-F89E66D6451B}" destId="{9BD54D2B-AE0C-4C54-9F80-0AECB6379950}" srcOrd="0" destOrd="0" parTransId="{B95095E9-260F-4329-96A0-B34D6799320A}" sibTransId="{D4E0F2EB-442F-4080-A408-A08FDE251F7B}"/>
    <dgm:cxn modelId="{84BFFE49-9290-492D-83E6-C7327BEB6FB3}" srcId="{5E4DE727-509C-4E91-BD6B-8DDBEF537F5C}" destId="{71546F1B-44F2-475F-97F3-1F781EEA3383}" srcOrd="0" destOrd="0" parTransId="{0DE8ED14-8BDB-4D9B-88CC-DAD0F9DAC9A1}" sibTransId="{66FD02E0-A970-42C9-978E-6E0729276C34}"/>
    <dgm:cxn modelId="{51A72ECE-3A12-485F-ADAC-91004A21DFA8}" srcId="{2BA2003F-0B43-4052-9E5E-32FF86FD898D}" destId="{41008CF5-B577-43F0-A7AD-7296C2418E5C}" srcOrd="2" destOrd="0" parTransId="{0C66E20E-7DD9-4D38-9E37-06B072C81966}" sibTransId="{B3B59B81-55DB-41B9-9DB1-C9874EC9F00E}"/>
    <dgm:cxn modelId="{2CE58051-B956-4560-B319-0B35D4E9BBBA}" type="presOf" srcId="{5B58EBC5-FD2E-48FF-8BBC-318D9E75BC4A}" destId="{AE4C8D8A-79B1-41FD-8CB0-70702D81C302}" srcOrd="0" destOrd="0" presId="urn:microsoft.com/office/officeart/2005/8/layout/process4"/>
    <dgm:cxn modelId="{1A78D176-0F70-4B88-99D5-21DFF78092CB}" type="presOf" srcId="{9BD54D2B-AE0C-4C54-9F80-0AECB6379950}" destId="{706F6B2C-49CC-41DB-9CBB-3098C46C7A21}" srcOrd="0" destOrd="0" presId="urn:microsoft.com/office/officeart/2005/8/layout/process4"/>
    <dgm:cxn modelId="{4E9A3D9A-8F08-4081-AB06-8A062C622BF9}" type="presOf" srcId="{C9EB011B-2CDF-4FF7-A41D-ECDE47CCA48B}" destId="{69270672-BE37-4BEF-AD34-01B13C712DC6}" srcOrd="0" destOrd="0" presId="urn:microsoft.com/office/officeart/2005/8/layout/process4"/>
    <dgm:cxn modelId="{D1EE9109-93B7-4024-B82E-FDB89A342D72}" srcId="{41008CF5-B577-43F0-A7AD-7296C2418E5C}" destId="{6643FDE4-B2F3-4C9C-B2DE-3B968EE9F7C0}" srcOrd="2" destOrd="0" parTransId="{F659734C-99E2-4B3E-B075-99AD5890E69A}" sibTransId="{E919D838-2AC6-4D9C-B1A9-43890FA5EF15}"/>
    <dgm:cxn modelId="{E70DF788-09DD-481B-9BA2-3EC76DFB6B54}" srcId="{2BA2003F-0B43-4052-9E5E-32FF86FD898D}" destId="{3A47480E-9345-4B9F-AD39-F89E66D6451B}" srcOrd="0" destOrd="0" parTransId="{2C80F599-D7BE-4A10-9074-4EC6C156451D}" sibTransId="{0742422F-6F3C-4A1B-A5FC-AF49636A17AC}"/>
    <dgm:cxn modelId="{070093C4-4114-4502-B2A5-3D6466482FAF}" type="presOf" srcId="{593C92D8-1513-4010-9C11-78B61E60236D}" destId="{ACE66134-A1D7-4321-8851-3C2664D8A9FA}" srcOrd="1" destOrd="0" presId="urn:microsoft.com/office/officeart/2005/8/layout/process4"/>
    <dgm:cxn modelId="{592ECAD0-81BF-43AB-8FD2-E508F9ABBE8E}" srcId="{5E4DE727-509C-4E91-BD6B-8DDBEF537F5C}" destId="{C9EB011B-2CDF-4FF7-A41D-ECDE47CCA48B}" srcOrd="2" destOrd="0" parTransId="{26ADE270-BE7A-4BFF-A42B-D23A0D5BC172}" sibTransId="{7DC355B1-02AA-4546-939B-4AB3E76FF150}"/>
    <dgm:cxn modelId="{EF59F60C-71F0-4C3D-8C75-499C05B1BB50}" type="presOf" srcId="{3A47480E-9345-4B9F-AD39-F89E66D6451B}" destId="{3B19C29F-99B7-4C02-B407-B49F44780E14}" srcOrd="1" destOrd="0" presId="urn:microsoft.com/office/officeart/2005/8/layout/process4"/>
    <dgm:cxn modelId="{ED4922EB-F1E9-42A2-9046-963193F69E9F}" type="presOf" srcId="{2DA02804-0304-4066-910C-3413853F9CE4}" destId="{95DF4A64-BB89-4297-9071-90E0D6B5878A}" srcOrd="0" destOrd="0" presId="urn:microsoft.com/office/officeart/2005/8/layout/process4"/>
    <dgm:cxn modelId="{49B6373D-DE30-481D-A190-08DB6B6BB7EB}" srcId="{2BA2003F-0B43-4052-9E5E-32FF86FD898D}" destId="{593C92D8-1513-4010-9C11-78B61E60236D}" srcOrd="3" destOrd="0" parTransId="{DCEF5904-BA9C-4A8F-8386-6AE485CBE627}" sibTransId="{C005E681-A763-4E73-BD97-8721D80E6976}"/>
    <dgm:cxn modelId="{C8210C77-1611-475C-80EB-1C2F87F11148}" type="presOf" srcId="{2BA2003F-0B43-4052-9E5E-32FF86FD898D}" destId="{B3ABDC2E-AE65-43DB-BF7D-8B00C83111C3}" srcOrd="0" destOrd="0" presId="urn:microsoft.com/office/officeart/2005/8/layout/process4"/>
    <dgm:cxn modelId="{1D5096B5-18BD-41B8-9D4C-68D4EDADED04}" type="presOf" srcId="{0F9AE067-0BBC-434B-AECB-949AF1FC5E54}" destId="{554B16AC-E5C3-4B2B-BE0D-86841189DCA3}" srcOrd="0" destOrd="0" presId="urn:microsoft.com/office/officeart/2005/8/layout/process4"/>
    <dgm:cxn modelId="{848B3565-097A-41D7-B552-1B6ECADEC56A}" type="presOf" srcId="{593C92D8-1513-4010-9C11-78B61E60236D}" destId="{9CBC19BD-B12F-4612-A93F-75D9C991B32D}" srcOrd="0" destOrd="0" presId="urn:microsoft.com/office/officeart/2005/8/layout/process4"/>
    <dgm:cxn modelId="{7FE760D3-EC57-468C-A7B9-11FBB1354A29}" srcId="{3A47480E-9345-4B9F-AD39-F89E66D6451B}" destId="{0F9AE067-0BBC-434B-AECB-949AF1FC5E54}" srcOrd="1" destOrd="0" parTransId="{A41F2A8C-2942-43DD-9943-4CDC6F754E76}" sibTransId="{250BA602-C630-4F9B-A9DA-E307572D1187}"/>
    <dgm:cxn modelId="{72FBED07-005D-400F-B2FF-0A0334D5AFB5}" srcId="{593C92D8-1513-4010-9C11-78B61E60236D}" destId="{F88968B4-CD14-4AA2-994A-6C81F6D9A58D}" srcOrd="2" destOrd="0" parTransId="{3D3613AF-8EAD-44BF-A9B9-EC433E03453A}" sibTransId="{EC178AE0-8E56-456A-BC77-B0B58EDA8EE5}"/>
    <dgm:cxn modelId="{7A9ED1B1-0741-4222-8389-E6804E52DDA4}" srcId="{41008CF5-B577-43F0-A7AD-7296C2418E5C}" destId="{2DA02804-0304-4066-910C-3413853F9CE4}" srcOrd="1" destOrd="0" parTransId="{651E6627-E4E2-40DA-8351-3A5D369EF680}" sibTransId="{9141176A-8890-49DE-8DA4-796ACBD40E32}"/>
    <dgm:cxn modelId="{C23CB4DF-CE8D-4849-B965-ED8C78DA0D73}" type="presOf" srcId="{5E4DE727-509C-4E91-BD6B-8DDBEF537F5C}" destId="{34C5D4B8-9017-4328-8CBA-99B640A8FFA5}" srcOrd="0" destOrd="0" presId="urn:microsoft.com/office/officeart/2005/8/layout/process4"/>
    <dgm:cxn modelId="{22A76303-6B7A-4105-A5E1-3C9F5CA36DCE}" srcId="{41008CF5-B577-43F0-A7AD-7296C2418E5C}" destId="{14258D50-87A4-4A37-BD5E-1D6EC8B69BF0}" srcOrd="0" destOrd="0" parTransId="{14FAAF69-68DC-4413-AF64-E7A17CF4FE9A}" sibTransId="{E95DA93B-48F4-456C-99BA-7D8972C596AC}"/>
    <dgm:cxn modelId="{FCAF2641-A16D-4FEE-AC4E-F796ACC0BA16}" type="presOf" srcId="{41008CF5-B577-43F0-A7AD-7296C2418E5C}" destId="{6CA25742-C825-4DFA-A83E-0AB428EB1F5A}" srcOrd="1" destOrd="0" presId="urn:microsoft.com/office/officeart/2005/8/layout/process4"/>
    <dgm:cxn modelId="{DBC6C6BD-F016-449F-B828-515493B795EA}" type="presOf" srcId="{6643FDE4-B2F3-4C9C-B2DE-3B968EE9F7C0}" destId="{ACB28B33-09B5-4677-841D-4D1D79F24282}" srcOrd="0" destOrd="0" presId="urn:microsoft.com/office/officeart/2005/8/layout/process4"/>
    <dgm:cxn modelId="{74A58FCF-92CA-46FD-B3F6-4FAD8475D3A9}" type="presParOf" srcId="{B3ABDC2E-AE65-43DB-BF7D-8B00C83111C3}" destId="{5684701D-0E24-48BF-B2FA-378327A6518E}" srcOrd="0" destOrd="0" presId="urn:microsoft.com/office/officeart/2005/8/layout/process4"/>
    <dgm:cxn modelId="{374B1745-6C70-42BA-A22B-ECA9783F7A0D}" type="presParOf" srcId="{5684701D-0E24-48BF-B2FA-378327A6518E}" destId="{9CBC19BD-B12F-4612-A93F-75D9C991B32D}" srcOrd="0" destOrd="0" presId="urn:microsoft.com/office/officeart/2005/8/layout/process4"/>
    <dgm:cxn modelId="{FE7C9C82-7A6B-461F-8421-6B4E25ED894D}" type="presParOf" srcId="{5684701D-0E24-48BF-B2FA-378327A6518E}" destId="{ACE66134-A1D7-4321-8851-3C2664D8A9FA}" srcOrd="1" destOrd="0" presId="urn:microsoft.com/office/officeart/2005/8/layout/process4"/>
    <dgm:cxn modelId="{315F2F4B-A0B6-4B10-918D-5855A99C8957}" type="presParOf" srcId="{5684701D-0E24-48BF-B2FA-378327A6518E}" destId="{458FA282-63F3-4CAB-BF92-06FEFD86C6D4}" srcOrd="2" destOrd="0" presId="urn:microsoft.com/office/officeart/2005/8/layout/process4"/>
    <dgm:cxn modelId="{56669A81-CB81-4C6C-897D-E70C96E40842}" type="presParOf" srcId="{458FA282-63F3-4CAB-BF92-06FEFD86C6D4}" destId="{93E220D7-9BAC-4BFE-A309-25F4CBF179E7}" srcOrd="0" destOrd="0" presId="urn:microsoft.com/office/officeart/2005/8/layout/process4"/>
    <dgm:cxn modelId="{857FE7DA-5F0C-4462-BC3B-118BDC7DF94A}" type="presParOf" srcId="{458FA282-63F3-4CAB-BF92-06FEFD86C6D4}" destId="{8160264C-F4CB-405B-B109-334E8B71C86D}" srcOrd="1" destOrd="0" presId="urn:microsoft.com/office/officeart/2005/8/layout/process4"/>
    <dgm:cxn modelId="{2BF1A646-C7AA-410D-BF11-94691F5EF0F7}" type="presParOf" srcId="{458FA282-63F3-4CAB-BF92-06FEFD86C6D4}" destId="{77EC66A9-A578-4FFE-BE6A-33ABCD632B13}" srcOrd="2" destOrd="0" presId="urn:microsoft.com/office/officeart/2005/8/layout/process4"/>
    <dgm:cxn modelId="{65061D2F-8F69-4079-B98E-69F4193012FE}" type="presParOf" srcId="{B3ABDC2E-AE65-43DB-BF7D-8B00C83111C3}" destId="{22A84B3C-1F84-401B-8A85-4DB00F081D82}" srcOrd="1" destOrd="0" presId="urn:microsoft.com/office/officeart/2005/8/layout/process4"/>
    <dgm:cxn modelId="{CAFE8FF1-629F-4019-B199-7A1A68DD707D}" type="presParOf" srcId="{B3ABDC2E-AE65-43DB-BF7D-8B00C83111C3}" destId="{3AD87D90-5A28-479A-B5B3-87FDCD04A509}" srcOrd="2" destOrd="0" presId="urn:microsoft.com/office/officeart/2005/8/layout/process4"/>
    <dgm:cxn modelId="{1EF0AA0E-6734-44DE-B8C7-3C176025D620}" type="presParOf" srcId="{3AD87D90-5A28-479A-B5B3-87FDCD04A509}" destId="{C8A7BF7A-9A04-4116-85D9-488819B7AF93}" srcOrd="0" destOrd="0" presId="urn:microsoft.com/office/officeart/2005/8/layout/process4"/>
    <dgm:cxn modelId="{535999E5-9B45-4845-ACB8-7BA7DC6DC378}" type="presParOf" srcId="{3AD87D90-5A28-479A-B5B3-87FDCD04A509}" destId="{6CA25742-C825-4DFA-A83E-0AB428EB1F5A}" srcOrd="1" destOrd="0" presId="urn:microsoft.com/office/officeart/2005/8/layout/process4"/>
    <dgm:cxn modelId="{5D32459C-DC4A-4881-97FC-5D363882FB08}" type="presParOf" srcId="{3AD87D90-5A28-479A-B5B3-87FDCD04A509}" destId="{12EF201D-BF95-4DE6-8089-D7A8F6329D93}" srcOrd="2" destOrd="0" presId="urn:microsoft.com/office/officeart/2005/8/layout/process4"/>
    <dgm:cxn modelId="{3EF29162-F19E-4A69-94AD-26419A458973}" type="presParOf" srcId="{12EF201D-BF95-4DE6-8089-D7A8F6329D93}" destId="{15FC0472-B9A8-49A8-880C-41AE157D95C5}" srcOrd="0" destOrd="0" presId="urn:microsoft.com/office/officeart/2005/8/layout/process4"/>
    <dgm:cxn modelId="{81B72BAD-1DEA-4B85-B016-6901FDA5E0F5}" type="presParOf" srcId="{12EF201D-BF95-4DE6-8089-D7A8F6329D93}" destId="{95DF4A64-BB89-4297-9071-90E0D6B5878A}" srcOrd="1" destOrd="0" presId="urn:microsoft.com/office/officeart/2005/8/layout/process4"/>
    <dgm:cxn modelId="{67089968-5726-4B48-8C80-D4862DF9C89F}" type="presParOf" srcId="{12EF201D-BF95-4DE6-8089-D7A8F6329D93}" destId="{ACB28B33-09B5-4677-841D-4D1D79F24282}" srcOrd="2" destOrd="0" presId="urn:microsoft.com/office/officeart/2005/8/layout/process4"/>
    <dgm:cxn modelId="{DAB975D2-66EA-4BC1-BDAB-04293942AA5D}" type="presParOf" srcId="{B3ABDC2E-AE65-43DB-BF7D-8B00C83111C3}" destId="{C063EADD-C0CB-4EBA-9931-B99121E4FE91}" srcOrd="3" destOrd="0" presId="urn:microsoft.com/office/officeart/2005/8/layout/process4"/>
    <dgm:cxn modelId="{0A43A9C7-F18F-4F08-9068-DEBCADC48AA1}" type="presParOf" srcId="{B3ABDC2E-AE65-43DB-BF7D-8B00C83111C3}" destId="{228D6C8F-8D09-4DBB-9CAF-1FC746311EAB}" srcOrd="4" destOrd="0" presId="urn:microsoft.com/office/officeart/2005/8/layout/process4"/>
    <dgm:cxn modelId="{14D729E1-45F4-404F-804E-C491A95A6A6F}" type="presParOf" srcId="{228D6C8F-8D09-4DBB-9CAF-1FC746311EAB}" destId="{34C5D4B8-9017-4328-8CBA-99B640A8FFA5}" srcOrd="0" destOrd="0" presId="urn:microsoft.com/office/officeart/2005/8/layout/process4"/>
    <dgm:cxn modelId="{774128BD-2409-477B-BF76-81C3DF540CAC}" type="presParOf" srcId="{228D6C8F-8D09-4DBB-9CAF-1FC746311EAB}" destId="{E99DD1F5-3D09-44CF-90F4-8278B60534C2}" srcOrd="1" destOrd="0" presId="urn:microsoft.com/office/officeart/2005/8/layout/process4"/>
    <dgm:cxn modelId="{8BCD9429-1676-4C75-A904-7154F62E93A5}" type="presParOf" srcId="{228D6C8F-8D09-4DBB-9CAF-1FC746311EAB}" destId="{385A10A2-DAAB-4131-8AF6-BFE8DCA2283B}" srcOrd="2" destOrd="0" presId="urn:microsoft.com/office/officeart/2005/8/layout/process4"/>
    <dgm:cxn modelId="{7EB73D74-6890-4E81-A5CB-58B33708992C}" type="presParOf" srcId="{385A10A2-DAAB-4131-8AF6-BFE8DCA2283B}" destId="{6DECEE18-F454-4694-845E-8C7C08E05278}" srcOrd="0" destOrd="0" presId="urn:microsoft.com/office/officeart/2005/8/layout/process4"/>
    <dgm:cxn modelId="{C41E51AA-0898-4CE0-B21A-1C3275A84722}" type="presParOf" srcId="{385A10A2-DAAB-4131-8AF6-BFE8DCA2283B}" destId="{AE4C8D8A-79B1-41FD-8CB0-70702D81C302}" srcOrd="1" destOrd="0" presId="urn:microsoft.com/office/officeart/2005/8/layout/process4"/>
    <dgm:cxn modelId="{AF9FDCA0-0132-4A4E-966A-12921872CE13}" type="presParOf" srcId="{385A10A2-DAAB-4131-8AF6-BFE8DCA2283B}" destId="{69270672-BE37-4BEF-AD34-01B13C712DC6}" srcOrd="2" destOrd="0" presId="urn:microsoft.com/office/officeart/2005/8/layout/process4"/>
    <dgm:cxn modelId="{81F29B7F-73F2-4E52-811A-B3F46C601759}" type="presParOf" srcId="{B3ABDC2E-AE65-43DB-BF7D-8B00C83111C3}" destId="{A583A4F7-C503-4998-A626-A07A8303E3D8}" srcOrd="5" destOrd="0" presId="urn:microsoft.com/office/officeart/2005/8/layout/process4"/>
    <dgm:cxn modelId="{7AEFB9AC-BBFD-4D3D-8D51-9A6E4B331511}" type="presParOf" srcId="{B3ABDC2E-AE65-43DB-BF7D-8B00C83111C3}" destId="{3F9ED2B6-2C6B-421B-B10F-3249FFCCB56B}" srcOrd="6" destOrd="0" presId="urn:microsoft.com/office/officeart/2005/8/layout/process4"/>
    <dgm:cxn modelId="{4ECAAFBA-8380-4CB7-9A62-393DA040FD17}" type="presParOf" srcId="{3F9ED2B6-2C6B-421B-B10F-3249FFCCB56B}" destId="{80C3489C-80F0-49B9-A915-7390974990FA}" srcOrd="0" destOrd="0" presId="urn:microsoft.com/office/officeart/2005/8/layout/process4"/>
    <dgm:cxn modelId="{1D5497C2-87CA-4938-B8A4-6E64489EDB98}" type="presParOf" srcId="{3F9ED2B6-2C6B-421B-B10F-3249FFCCB56B}" destId="{3B19C29F-99B7-4C02-B407-B49F44780E14}" srcOrd="1" destOrd="0" presId="urn:microsoft.com/office/officeart/2005/8/layout/process4"/>
    <dgm:cxn modelId="{F81D6EDD-E0F6-43DA-8647-532BA7759C50}" type="presParOf" srcId="{3F9ED2B6-2C6B-421B-B10F-3249FFCCB56B}" destId="{83B8BBAC-B37F-429A-8A32-CB6A2104B35D}" srcOrd="2" destOrd="0" presId="urn:microsoft.com/office/officeart/2005/8/layout/process4"/>
    <dgm:cxn modelId="{708C841C-4549-4BF2-842A-7AD958B42F38}" type="presParOf" srcId="{83B8BBAC-B37F-429A-8A32-CB6A2104B35D}" destId="{706F6B2C-49CC-41DB-9CBB-3098C46C7A21}" srcOrd="0" destOrd="0" presId="urn:microsoft.com/office/officeart/2005/8/layout/process4"/>
    <dgm:cxn modelId="{DBDF60EA-E016-4E66-A284-EC482509FC49}" type="presParOf" srcId="{83B8BBAC-B37F-429A-8A32-CB6A2104B35D}" destId="{554B16AC-E5C3-4B2B-BE0D-86841189DCA3}" srcOrd="1" destOrd="0" presId="urn:microsoft.com/office/officeart/2005/8/layout/process4"/>
    <dgm:cxn modelId="{BD3C6D1A-7438-4FAB-AD00-DABD91E1CF72}" type="presParOf" srcId="{83B8BBAC-B37F-429A-8A32-CB6A2104B35D}" destId="{68825E8C-1A58-4DA8-8034-00A81F15C2F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2003F-0B43-4052-9E5E-32FF86FD898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7480E-9345-4B9F-AD39-F89E66D6451B}">
      <dgm:prSet phldrT="[Text]" custT="1"/>
      <dgm:spPr/>
      <dgm:t>
        <a:bodyPr/>
        <a:lstStyle/>
        <a:p>
          <a:r>
            <a:rPr lang="en-US" sz="2800" b="1" dirty="0" smtClean="0"/>
            <a:t>2011</a:t>
          </a:r>
          <a:endParaRPr lang="en-US" sz="2800" b="1" dirty="0"/>
        </a:p>
      </dgm:t>
    </dgm:pt>
    <dgm:pt modelId="{2C80F599-D7BE-4A10-9074-4EC6C156451D}" type="parTrans" cxnId="{E70DF788-09DD-481B-9BA2-3EC76DFB6B54}">
      <dgm:prSet/>
      <dgm:spPr/>
      <dgm:t>
        <a:bodyPr/>
        <a:lstStyle/>
        <a:p>
          <a:endParaRPr lang="en-US"/>
        </a:p>
      </dgm:t>
    </dgm:pt>
    <dgm:pt modelId="{0742422F-6F3C-4A1B-A5FC-AF49636A17AC}" type="sibTrans" cxnId="{E70DF788-09DD-481B-9BA2-3EC76DFB6B54}">
      <dgm:prSet/>
      <dgm:spPr/>
      <dgm:t>
        <a:bodyPr/>
        <a:lstStyle/>
        <a:p>
          <a:endParaRPr lang="en-US"/>
        </a:p>
      </dgm:t>
    </dgm:pt>
    <dgm:pt modelId="{A9E30081-FA2C-4731-B809-86A7DE7B4EF9}">
      <dgm:prSet phldrT="[Text]" custT="1"/>
      <dgm:spPr/>
      <dgm:t>
        <a:bodyPr/>
        <a:lstStyle/>
        <a:p>
          <a:r>
            <a:rPr lang="en-US" sz="1400" b="1" dirty="0" smtClean="0"/>
            <a:t>Insurance must pay 80-85</a:t>
          </a:r>
          <a:r>
            <a:rPr lang="en-US" sz="1400" b="1" dirty="0" smtClean="0">
              <a:latin typeface="Times New Roman"/>
              <a:cs typeface="Times New Roman"/>
            </a:rPr>
            <a:t>¢  of every $1 on medical services</a:t>
          </a:r>
          <a:endParaRPr lang="en-US" sz="1400" b="1" dirty="0" smtClean="0"/>
        </a:p>
      </dgm:t>
    </dgm:pt>
    <dgm:pt modelId="{DDF6B19C-D64F-4FDD-9AB2-F10326868494}" type="parTrans" cxnId="{C1902FCA-DA67-42B7-835A-13E32FA8713B}">
      <dgm:prSet/>
      <dgm:spPr/>
      <dgm:t>
        <a:bodyPr/>
        <a:lstStyle/>
        <a:p>
          <a:endParaRPr lang="en-US"/>
        </a:p>
      </dgm:t>
    </dgm:pt>
    <dgm:pt modelId="{A37C3C08-11C6-40EC-A12F-382FA5CD5CA8}" type="sibTrans" cxnId="{C1902FCA-DA67-42B7-835A-13E32FA8713B}">
      <dgm:prSet/>
      <dgm:spPr/>
      <dgm:t>
        <a:bodyPr/>
        <a:lstStyle/>
        <a:p>
          <a:endParaRPr lang="en-US"/>
        </a:p>
      </dgm:t>
    </dgm:pt>
    <dgm:pt modelId="{41008CF5-B577-43F0-A7AD-7296C2418E5C}">
      <dgm:prSet phldrT="[Text]" custT="1"/>
      <dgm:spPr/>
      <dgm:t>
        <a:bodyPr/>
        <a:lstStyle/>
        <a:p>
          <a:r>
            <a:rPr lang="en-US" sz="2400" b="1" dirty="0" smtClean="0"/>
            <a:t>2014</a:t>
          </a:r>
          <a:endParaRPr lang="en-US" sz="2400" b="1" dirty="0"/>
        </a:p>
      </dgm:t>
    </dgm:pt>
    <dgm:pt modelId="{0C66E20E-7DD9-4D38-9E37-06B072C81966}" type="parTrans" cxnId="{51A72ECE-3A12-485F-ADAC-91004A21DFA8}">
      <dgm:prSet/>
      <dgm:spPr/>
      <dgm:t>
        <a:bodyPr/>
        <a:lstStyle/>
        <a:p>
          <a:endParaRPr lang="en-US"/>
        </a:p>
      </dgm:t>
    </dgm:pt>
    <dgm:pt modelId="{B3B59B81-55DB-41B9-9DB1-C9874EC9F00E}" type="sibTrans" cxnId="{51A72ECE-3A12-485F-ADAC-91004A21DFA8}">
      <dgm:prSet/>
      <dgm:spPr/>
      <dgm:t>
        <a:bodyPr/>
        <a:lstStyle/>
        <a:p>
          <a:endParaRPr lang="en-US"/>
        </a:p>
      </dgm:t>
    </dgm:pt>
    <dgm:pt modelId="{593C92D8-1513-4010-9C11-78B61E60236D}">
      <dgm:prSet phldrT="[Text]" custT="1"/>
      <dgm:spPr/>
      <dgm:t>
        <a:bodyPr/>
        <a:lstStyle/>
        <a:p>
          <a:r>
            <a:rPr lang="en-US" sz="2400" b="1" dirty="0" smtClean="0"/>
            <a:t>2014</a:t>
          </a:r>
          <a:endParaRPr lang="en-US" sz="2400" b="1" dirty="0"/>
        </a:p>
      </dgm:t>
    </dgm:pt>
    <dgm:pt modelId="{DCEF5904-BA9C-4A8F-8386-6AE485CBE627}" type="parTrans" cxnId="{49B6373D-DE30-481D-A190-08DB6B6BB7EB}">
      <dgm:prSet/>
      <dgm:spPr/>
      <dgm:t>
        <a:bodyPr/>
        <a:lstStyle/>
        <a:p>
          <a:endParaRPr lang="en-US"/>
        </a:p>
      </dgm:t>
    </dgm:pt>
    <dgm:pt modelId="{C005E681-A763-4E73-BD97-8721D80E6976}" type="sibTrans" cxnId="{49B6373D-DE30-481D-A190-08DB6B6BB7EB}">
      <dgm:prSet/>
      <dgm:spPr/>
      <dgm:t>
        <a:bodyPr/>
        <a:lstStyle/>
        <a:p>
          <a:endParaRPr lang="en-US"/>
        </a:p>
      </dgm:t>
    </dgm:pt>
    <dgm:pt modelId="{0824DAE6-F20E-46E4-9A34-BEA8193D7ADB}">
      <dgm:prSet phldrT="[Text]"/>
      <dgm:spPr/>
      <dgm:t>
        <a:bodyPr/>
        <a:lstStyle/>
        <a:p>
          <a:r>
            <a:rPr lang="en-US" b="1" dirty="0" smtClean="0"/>
            <a:t>Guaranteed Availability of Insurance</a:t>
          </a:r>
          <a:endParaRPr lang="en-US" b="1" dirty="0"/>
        </a:p>
      </dgm:t>
    </dgm:pt>
    <dgm:pt modelId="{7F088450-5355-44BA-98A4-B2F8603721F0}" type="parTrans" cxnId="{8EF32E31-DA88-454A-9C49-BBDE47FABC95}">
      <dgm:prSet/>
      <dgm:spPr/>
      <dgm:t>
        <a:bodyPr/>
        <a:lstStyle/>
        <a:p>
          <a:endParaRPr lang="en-US"/>
        </a:p>
      </dgm:t>
    </dgm:pt>
    <dgm:pt modelId="{7A8122E0-9213-4416-93D8-CAA45E93AAFA}" type="sibTrans" cxnId="{8EF32E31-DA88-454A-9C49-BBDE47FABC95}">
      <dgm:prSet/>
      <dgm:spPr/>
      <dgm:t>
        <a:bodyPr/>
        <a:lstStyle/>
        <a:p>
          <a:endParaRPr lang="en-US"/>
        </a:p>
      </dgm:t>
    </dgm:pt>
    <dgm:pt modelId="{9BD54D2B-AE0C-4C54-9F80-0AECB6379950}">
      <dgm:prSet phldrT="[Text]" custT="1"/>
      <dgm:spPr/>
      <dgm:t>
        <a:bodyPr/>
        <a:lstStyle/>
        <a:p>
          <a:r>
            <a:rPr lang="en-US" sz="1600" b="1" dirty="0" smtClean="0"/>
            <a:t>Medicare for Primary Care</a:t>
          </a:r>
          <a:endParaRPr lang="en-US" sz="1600" dirty="0" smtClean="0"/>
        </a:p>
      </dgm:t>
    </dgm:pt>
    <dgm:pt modelId="{B95095E9-260F-4329-96A0-B34D6799320A}" type="parTrans" cxnId="{8ECAE11F-652D-4968-B91C-EEF5F63AC756}">
      <dgm:prSet/>
      <dgm:spPr/>
      <dgm:t>
        <a:bodyPr/>
        <a:lstStyle/>
        <a:p>
          <a:endParaRPr lang="en-US"/>
        </a:p>
      </dgm:t>
    </dgm:pt>
    <dgm:pt modelId="{D4E0F2EB-442F-4080-A408-A08FDE251F7B}" type="sibTrans" cxnId="{8ECAE11F-652D-4968-B91C-EEF5F63AC756}">
      <dgm:prSet/>
      <dgm:spPr/>
      <dgm:t>
        <a:bodyPr/>
        <a:lstStyle/>
        <a:p>
          <a:endParaRPr lang="en-US"/>
        </a:p>
      </dgm:t>
    </dgm:pt>
    <dgm:pt modelId="{2DA02804-0304-4066-910C-3413853F9CE4}">
      <dgm:prSet phldrT="[Text]" custT="1"/>
      <dgm:spPr/>
      <dgm:t>
        <a:bodyPr/>
        <a:lstStyle/>
        <a:p>
          <a:r>
            <a:rPr lang="en-US" sz="1600" b="1" dirty="0" smtClean="0"/>
            <a:t>Premium &amp; Cost-Sharing Subsidies</a:t>
          </a:r>
          <a:endParaRPr lang="en-US" sz="1600" b="1" dirty="0"/>
        </a:p>
      </dgm:t>
    </dgm:pt>
    <dgm:pt modelId="{651E6627-E4E2-40DA-8351-3A5D369EF680}" type="parTrans" cxnId="{7A9ED1B1-0741-4222-8389-E6804E52DDA4}">
      <dgm:prSet/>
      <dgm:spPr/>
      <dgm:t>
        <a:bodyPr/>
        <a:lstStyle/>
        <a:p>
          <a:endParaRPr lang="en-US"/>
        </a:p>
      </dgm:t>
    </dgm:pt>
    <dgm:pt modelId="{9141176A-8890-49DE-8DA4-796ACBD40E32}" type="sibTrans" cxnId="{7A9ED1B1-0741-4222-8389-E6804E52DDA4}">
      <dgm:prSet/>
      <dgm:spPr/>
      <dgm:t>
        <a:bodyPr/>
        <a:lstStyle/>
        <a:p>
          <a:endParaRPr lang="en-US"/>
        </a:p>
      </dgm:t>
    </dgm:pt>
    <dgm:pt modelId="{5E4DE727-509C-4E91-BD6B-8DDBEF537F5C}">
      <dgm:prSet phldrT="[Text]" custT="1"/>
      <dgm:spPr/>
      <dgm:t>
        <a:bodyPr/>
        <a:lstStyle/>
        <a:p>
          <a:r>
            <a:rPr lang="en-US" sz="2800" b="1" dirty="0" smtClean="0"/>
            <a:t>2014</a:t>
          </a:r>
          <a:endParaRPr lang="en-US" sz="2800" b="1" dirty="0"/>
        </a:p>
      </dgm:t>
    </dgm:pt>
    <dgm:pt modelId="{9B777148-745E-48C8-AAD3-F4ADD0844229}" type="parTrans" cxnId="{2A23DA6C-B1D1-4C65-8856-7FA02967AC80}">
      <dgm:prSet/>
      <dgm:spPr/>
      <dgm:t>
        <a:bodyPr/>
        <a:lstStyle/>
        <a:p>
          <a:endParaRPr lang="en-US"/>
        </a:p>
      </dgm:t>
    </dgm:pt>
    <dgm:pt modelId="{CBB8B239-8EC2-4729-8205-4FDFE302DA4B}" type="sibTrans" cxnId="{2A23DA6C-B1D1-4C65-8856-7FA02967AC80}">
      <dgm:prSet/>
      <dgm:spPr/>
      <dgm:t>
        <a:bodyPr/>
        <a:lstStyle/>
        <a:p>
          <a:endParaRPr lang="en-US"/>
        </a:p>
      </dgm:t>
    </dgm:pt>
    <dgm:pt modelId="{55898BE5-2A01-409A-9B82-B38ED575BDAC}">
      <dgm:prSet phldrT="[Text]" custT="1"/>
      <dgm:spPr/>
      <dgm:t>
        <a:bodyPr/>
        <a:lstStyle/>
        <a:p>
          <a:r>
            <a:rPr lang="en-US" sz="1600" b="1" dirty="0" smtClean="0"/>
            <a:t>Expand Medicaid to 133% FPL</a:t>
          </a:r>
        </a:p>
      </dgm:t>
    </dgm:pt>
    <dgm:pt modelId="{068422E4-92C4-44A5-B95A-A34000A8C9AE}" type="parTrans" cxnId="{7F2AC061-DAFA-490E-81ED-E718510DAA5D}">
      <dgm:prSet/>
      <dgm:spPr/>
      <dgm:t>
        <a:bodyPr/>
        <a:lstStyle/>
        <a:p>
          <a:endParaRPr lang="en-US"/>
        </a:p>
      </dgm:t>
    </dgm:pt>
    <dgm:pt modelId="{1AE6C2DF-C7CC-4542-866B-9DEF0086A4D0}" type="sibTrans" cxnId="{7F2AC061-DAFA-490E-81ED-E718510DAA5D}">
      <dgm:prSet/>
      <dgm:spPr/>
      <dgm:t>
        <a:bodyPr/>
        <a:lstStyle/>
        <a:p>
          <a:endParaRPr lang="en-US"/>
        </a:p>
      </dgm:t>
    </dgm:pt>
    <dgm:pt modelId="{19037926-EB4D-490C-8357-CBC0EB4135C5}">
      <dgm:prSet phldrT="[Text]" custT="1"/>
      <dgm:spPr/>
      <dgm:t>
        <a:bodyPr/>
        <a:lstStyle/>
        <a:p>
          <a:r>
            <a:rPr lang="en-US" sz="1600" b="1" dirty="0" smtClean="0"/>
            <a:t>Teaching Health Centers</a:t>
          </a:r>
        </a:p>
      </dgm:t>
    </dgm:pt>
    <dgm:pt modelId="{2883CB1F-9360-4E34-B150-F9A62A18D9E7}" type="parTrans" cxnId="{7542AA48-9B9C-46E7-80AB-392418345E47}">
      <dgm:prSet/>
      <dgm:spPr/>
      <dgm:t>
        <a:bodyPr/>
        <a:lstStyle/>
        <a:p>
          <a:endParaRPr lang="en-US"/>
        </a:p>
      </dgm:t>
    </dgm:pt>
    <dgm:pt modelId="{CAE07408-5BA1-44A7-B907-9903E12F66ED}" type="sibTrans" cxnId="{7542AA48-9B9C-46E7-80AB-392418345E47}">
      <dgm:prSet/>
      <dgm:spPr/>
      <dgm:t>
        <a:bodyPr/>
        <a:lstStyle/>
        <a:p>
          <a:endParaRPr lang="en-US"/>
        </a:p>
      </dgm:t>
    </dgm:pt>
    <dgm:pt modelId="{4F2009B1-0CE3-4F58-A42C-1A44FD23572F}">
      <dgm:prSet phldrT="[Text]" custT="1"/>
      <dgm:spPr/>
      <dgm:t>
        <a:bodyPr/>
        <a:lstStyle/>
        <a:p>
          <a:r>
            <a:rPr lang="en-US" sz="1600" b="1" dirty="0" smtClean="0"/>
            <a:t>Health Exchange  operating</a:t>
          </a:r>
          <a:endParaRPr lang="en-US" sz="1600" b="1" dirty="0"/>
        </a:p>
      </dgm:t>
    </dgm:pt>
    <dgm:pt modelId="{3FF2A9E6-B1CE-4A9A-ABFB-C3C2C04111C7}" type="parTrans" cxnId="{5962D67B-490E-418C-9140-AD2091DCA527}">
      <dgm:prSet/>
      <dgm:spPr/>
      <dgm:t>
        <a:bodyPr/>
        <a:lstStyle/>
        <a:p>
          <a:endParaRPr lang="en-US"/>
        </a:p>
      </dgm:t>
    </dgm:pt>
    <dgm:pt modelId="{A61BF827-CF4A-4B61-891C-7A4B4DF5292C}" type="sibTrans" cxnId="{5962D67B-490E-418C-9140-AD2091DCA527}">
      <dgm:prSet/>
      <dgm:spPr/>
      <dgm:t>
        <a:bodyPr/>
        <a:lstStyle/>
        <a:p>
          <a:endParaRPr lang="en-US"/>
        </a:p>
      </dgm:t>
    </dgm:pt>
    <dgm:pt modelId="{B4E6D8E3-25E1-44D7-990A-612DCC0994EA}">
      <dgm:prSet phldrT="[Text]"/>
      <dgm:spPr/>
      <dgm:t>
        <a:bodyPr/>
        <a:lstStyle/>
        <a:p>
          <a:r>
            <a:rPr lang="en-US" b="1" dirty="0" smtClean="0"/>
            <a:t>No Annual Limits on Coverage</a:t>
          </a:r>
          <a:endParaRPr lang="en-US" b="1" dirty="0"/>
        </a:p>
      </dgm:t>
    </dgm:pt>
    <dgm:pt modelId="{4A2E3F26-664F-46DA-9EAF-27A0BB86EBB8}" type="parTrans" cxnId="{C418716B-40F8-488B-A007-9E7116C5DB97}">
      <dgm:prSet/>
      <dgm:spPr/>
      <dgm:t>
        <a:bodyPr/>
        <a:lstStyle/>
        <a:p>
          <a:endParaRPr lang="en-US"/>
        </a:p>
      </dgm:t>
    </dgm:pt>
    <dgm:pt modelId="{8D59803B-278C-43AA-80BC-98F6698D9204}" type="sibTrans" cxnId="{C418716B-40F8-488B-A007-9E7116C5DB97}">
      <dgm:prSet/>
      <dgm:spPr/>
      <dgm:t>
        <a:bodyPr/>
        <a:lstStyle/>
        <a:p>
          <a:endParaRPr lang="en-US"/>
        </a:p>
      </dgm:t>
    </dgm:pt>
    <dgm:pt modelId="{18BB0B4C-FC2D-4532-B041-11D9BBDCE585}">
      <dgm:prSet phldrT="[Text]"/>
      <dgm:spPr/>
      <dgm:t>
        <a:bodyPr/>
        <a:lstStyle/>
        <a:p>
          <a:r>
            <a:rPr lang="en-US" b="1" dirty="0" smtClean="0"/>
            <a:t>Can’t be denied for Pre-existing conditions</a:t>
          </a:r>
          <a:endParaRPr lang="en-US" b="1" dirty="0"/>
        </a:p>
      </dgm:t>
    </dgm:pt>
    <dgm:pt modelId="{163D3593-08ED-460F-8C6D-D09101DA813B}" type="parTrans" cxnId="{1AACB567-FFBF-4465-BBF3-D18A4FB52209}">
      <dgm:prSet/>
      <dgm:spPr/>
      <dgm:t>
        <a:bodyPr/>
        <a:lstStyle/>
        <a:p>
          <a:endParaRPr lang="en-US"/>
        </a:p>
      </dgm:t>
    </dgm:pt>
    <dgm:pt modelId="{947EEBAE-256E-4BF0-A61F-C8D1E7E11851}" type="sibTrans" cxnId="{1AACB567-FFBF-4465-BBF3-D18A4FB52209}">
      <dgm:prSet/>
      <dgm:spPr/>
      <dgm:t>
        <a:bodyPr/>
        <a:lstStyle/>
        <a:p>
          <a:endParaRPr lang="en-US"/>
        </a:p>
      </dgm:t>
    </dgm:pt>
    <dgm:pt modelId="{E6FB4DFA-D9D2-4723-9278-1BE8CD2D2283}">
      <dgm:prSet phldrT="[Text]" custT="1"/>
      <dgm:spPr/>
      <dgm:t>
        <a:bodyPr/>
        <a:lstStyle/>
        <a:p>
          <a:r>
            <a:rPr lang="en-US" sz="1600" b="1" dirty="0" smtClean="0"/>
            <a:t>Individual &amp; Employer Mandates</a:t>
          </a:r>
        </a:p>
      </dgm:t>
    </dgm:pt>
    <dgm:pt modelId="{5A8A15E8-2439-4B2B-BCE5-F04057F33B66}" type="parTrans" cxnId="{38B66272-02FB-4D4C-BD6D-5308BDDA9BB1}">
      <dgm:prSet/>
      <dgm:spPr/>
      <dgm:t>
        <a:bodyPr/>
        <a:lstStyle/>
        <a:p>
          <a:endParaRPr lang="en-US"/>
        </a:p>
      </dgm:t>
    </dgm:pt>
    <dgm:pt modelId="{C5BF83F1-C566-4D63-A517-D2589F9353AB}" type="sibTrans" cxnId="{38B66272-02FB-4D4C-BD6D-5308BDDA9BB1}">
      <dgm:prSet/>
      <dgm:spPr/>
      <dgm:t>
        <a:bodyPr/>
        <a:lstStyle/>
        <a:p>
          <a:endParaRPr lang="en-US"/>
        </a:p>
      </dgm:t>
    </dgm:pt>
    <dgm:pt modelId="{B3ABDC2E-AE65-43DB-BF7D-8B00C83111C3}" type="pres">
      <dgm:prSet presAssocID="{2BA2003F-0B43-4052-9E5E-32FF86FD8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4701D-0E24-48BF-B2FA-378327A6518E}" type="pres">
      <dgm:prSet presAssocID="{593C92D8-1513-4010-9C11-78B61E60236D}" presName="boxAndChildren" presStyleCnt="0"/>
      <dgm:spPr/>
      <dgm:t>
        <a:bodyPr/>
        <a:lstStyle/>
        <a:p>
          <a:endParaRPr lang="en-US"/>
        </a:p>
      </dgm:t>
    </dgm:pt>
    <dgm:pt modelId="{9CBC19BD-B12F-4612-A93F-75D9C991B32D}" type="pres">
      <dgm:prSet presAssocID="{593C92D8-1513-4010-9C11-78B61E60236D}" presName="parentTextBox" presStyleLbl="node1" presStyleIdx="0" presStyleCnt="4"/>
      <dgm:spPr/>
      <dgm:t>
        <a:bodyPr/>
        <a:lstStyle/>
        <a:p>
          <a:endParaRPr lang="en-US"/>
        </a:p>
      </dgm:t>
    </dgm:pt>
    <dgm:pt modelId="{ACE66134-A1D7-4321-8851-3C2664D8A9FA}" type="pres">
      <dgm:prSet presAssocID="{593C92D8-1513-4010-9C11-78B61E60236D}" presName="entireBox" presStyleLbl="node1" presStyleIdx="0" presStyleCnt="4"/>
      <dgm:spPr/>
      <dgm:t>
        <a:bodyPr/>
        <a:lstStyle/>
        <a:p>
          <a:endParaRPr lang="en-US"/>
        </a:p>
      </dgm:t>
    </dgm:pt>
    <dgm:pt modelId="{458FA282-63F3-4CAB-BF92-06FEFD86C6D4}" type="pres">
      <dgm:prSet presAssocID="{593C92D8-1513-4010-9C11-78B61E60236D}" presName="descendantBox" presStyleCnt="0"/>
      <dgm:spPr/>
      <dgm:t>
        <a:bodyPr/>
        <a:lstStyle/>
        <a:p>
          <a:endParaRPr lang="en-US"/>
        </a:p>
      </dgm:t>
    </dgm:pt>
    <dgm:pt modelId="{A7B75140-D781-4390-8A40-E1A5AC497F75}" type="pres">
      <dgm:prSet presAssocID="{18BB0B4C-FC2D-4532-B041-11D9BBDCE585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FEA5E-A343-4962-BBE0-E034D532013B}" type="pres">
      <dgm:prSet presAssocID="{0824DAE6-F20E-46E4-9A34-BEA8193D7AD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A2A78-6320-404F-AC19-89C7CEBC17B3}" type="pres">
      <dgm:prSet presAssocID="{B4E6D8E3-25E1-44D7-990A-612DCC0994EA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4B3C-1F84-401B-8A85-4DB00F081D82}" type="pres">
      <dgm:prSet presAssocID="{B3B59B81-55DB-41B9-9DB1-C9874EC9F00E}" presName="sp" presStyleCnt="0"/>
      <dgm:spPr/>
      <dgm:t>
        <a:bodyPr/>
        <a:lstStyle/>
        <a:p>
          <a:endParaRPr lang="en-US"/>
        </a:p>
      </dgm:t>
    </dgm:pt>
    <dgm:pt modelId="{3AD87D90-5A28-479A-B5B3-87FDCD04A509}" type="pres">
      <dgm:prSet presAssocID="{41008CF5-B577-43F0-A7AD-7296C2418E5C}" presName="arrowAndChildren" presStyleCnt="0"/>
      <dgm:spPr/>
      <dgm:t>
        <a:bodyPr/>
        <a:lstStyle/>
        <a:p>
          <a:endParaRPr lang="en-US"/>
        </a:p>
      </dgm:t>
    </dgm:pt>
    <dgm:pt modelId="{C8A7BF7A-9A04-4116-85D9-488819B7AF93}" type="pres">
      <dgm:prSet presAssocID="{41008CF5-B577-43F0-A7AD-7296C2418E5C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6CA25742-C825-4DFA-A83E-0AB428EB1F5A}" type="pres">
      <dgm:prSet presAssocID="{41008CF5-B577-43F0-A7AD-7296C2418E5C}" presName="arrow" presStyleLbl="node1" presStyleIdx="1" presStyleCnt="4" custLinFactNeighborX="893" custLinFactNeighborY="2099"/>
      <dgm:spPr/>
      <dgm:t>
        <a:bodyPr/>
        <a:lstStyle/>
        <a:p>
          <a:endParaRPr lang="en-US"/>
        </a:p>
      </dgm:t>
    </dgm:pt>
    <dgm:pt modelId="{12EF201D-BF95-4DE6-8089-D7A8F6329D93}" type="pres">
      <dgm:prSet presAssocID="{41008CF5-B577-43F0-A7AD-7296C2418E5C}" presName="descendantArrow" presStyleCnt="0"/>
      <dgm:spPr/>
      <dgm:t>
        <a:bodyPr/>
        <a:lstStyle/>
        <a:p>
          <a:endParaRPr lang="en-US"/>
        </a:p>
      </dgm:t>
    </dgm:pt>
    <dgm:pt modelId="{509EE482-B7B3-4596-93B4-7F0F826C002A}" type="pres">
      <dgm:prSet presAssocID="{4F2009B1-0CE3-4F58-A42C-1A44FD23572F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F4A64-BB89-4297-9071-90E0D6B5878A}" type="pres">
      <dgm:prSet presAssocID="{2DA02804-0304-4066-910C-3413853F9CE4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3EADD-C0CB-4EBA-9931-B99121E4FE91}" type="pres">
      <dgm:prSet presAssocID="{CBB8B239-8EC2-4729-8205-4FDFE302DA4B}" presName="sp" presStyleCnt="0"/>
      <dgm:spPr/>
      <dgm:t>
        <a:bodyPr/>
        <a:lstStyle/>
        <a:p>
          <a:endParaRPr lang="en-US"/>
        </a:p>
      </dgm:t>
    </dgm:pt>
    <dgm:pt modelId="{228D6C8F-8D09-4DBB-9CAF-1FC746311EAB}" type="pres">
      <dgm:prSet presAssocID="{5E4DE727-509C-4E91-BD6B-8DDBEF537F5C}" presName="arrowAndChildren" presStyleCnt="0"/>
      <dgm:spPr/>
      <dgm:t>
        <a:bodyPr/>
        <a:lstStyle/>
        <a:p>
          <a:endParaRPr lang="en-US"/>
        </a:p>
      </dgm:t>
    </dgm:pt>
    <dgm:pt modelId="{34C5D4B8-9017-4328-8CBA-99B640A8FFA5}" type="pres">
      <dgm:prSet presAssocID="{5E4DE727-509C-4E91-BD6B-8DDBEF537F5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99DD1F5-3D09-44CF-90F4-8278B60534C2}" type="pres">
      <dgm:prSet presAssocID="{5E4DE727-509C-4E91-BD6B-8DDBEF537F5C}" presName="arrow" presStyleLbl="node1" presStyleIdx="2" presStyleCnt="4" custScaleY="89572" custLinFactNeighborY="2743"/>
      <dgm:spPr/>
      <dgm:t>
        <a:bodyPr/>
        <a:lstStyle/>
        <a:p>
          <a:endParaRPr lang="en-US"/>
        </a:p>
      </dgm:t>
    </dgm:pt>
    <dgm:pt modelId="{385A10A2-DAAB-4131-8AF6-BFE8DCA2283B}" type="pres">
      <dgm:prSet presAssocID="{5E4DE727-509C-4E91-BD6B-8DDBEF537F5C}" presName="descendantArrow" presStyleCnt="0"/>
      <dgm:spPr/>
      <dgm:t>
        <a:bodyPr/>
        <a:lstStyle/>
        <a:p>
          <a:endParaRPr lang="en-US"/>
        </a:p>
      </dgm:t>
    </dgm:pt>
    <dgm:pt modelId="{C9F98E6C-42EA-44F9-9E92-AF186DFC1485}" type="pres">
      <dgm:prSet presAssocID="{E6FB4DFA-D9D2-4723-9278-1BE8CD2D2283}" presName="childTextArrow" presStyleLbl="fgAccFollowNode1" presStyleIdx="5" presStyleCnt="10" custScaleX="90909" custLinFactNeighborY="10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193FD-BE40-4C14-832E-CF48AA809FB7}" type="pres">
      <dgm:prSet presAssocID="{55898BE5-2A01-409A-9B82-B38ED575BDAC}" presName="childTextArrow" presStyleLbl="fgAccFollowNode1" presStyleIdx="6" presStyleCnt="10" custScaleX="90909" custScaleY="96496" custLinFactNeighborX="68" custLinFactNeighborY="7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3A4F7-C503-4998-A626-A07A8303E3D8}" type="pres">
      <dgm:prSet presAssocID="{0742422F-6F3C-4A1B-A5FC-AF49636A17AC}" presName="sp" presStyleCnt="0"/>
      <dgm:spPr/>
      <dgm:t>
        <a:bodyPr/>
        <a:lstStyle/>
        <a:p>
          <a:endParaRPr lang="en-US"/>
        </a:p>
      </dgm:t>
    </dgm:pt>
    <dgm:pt modelId="{3F9ED2B6-2C6B-421B-B10F-3249FFCCB56B}" type="pres">
      <dgm:prSet presAssocID="{3A47480E-9345-4B9F-AD39-F89E66D6451B}" presName="arrowAndChildren" presStyleCnt="0"/>
      <dgm:spPr/>
      <dgm:t>
        <a:bodyPr/>
        <a:lstStyle/>
        <a:p>
          <a:endParaRPr lang="en-US"/>
        </a:p>
      </dgm:t>
    </dgm:pt>
    <dgm:pt modelId="{80C3489C-80F0-49B9-A915-7390974990FA}" type="pres">
      <dgm:prSet presAssocID="{3A47480E-9345-4B9F-AD39-F89E66D6451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B19C29F-99B7-4C02-B407-B49F44780E14}" type="pres">
      <dgm:prSet presAssocID="{3A47480E-9345-4B9F-AD39-F89E66D6451B}" presName="arrow" presStyleLbl="node1" presStyleIdx="3" presStyleCnt="4" custLinFactNeighborX="6481" custLinFactNeighborY="-10927"/>
      <dgm:spPr/>
      <dgm:t>
        <a:bodyPr/>
        <a:lstStyle/>
        <a:p>
          <a:endParaRPr lang="en-US"/>
        </a:p>
      </dgm:t>
    </dgm:pt>
    <dgm:pt modelId="{83B8BBAC-B37F-429A-8A32-CB6A2104B35D}" type="pres">
      <dgm:prSet presAssocID="{3A47480E-9345-4B9F-AD39-F89E66D6451B}" presName="descendantArrow" presStyleCnt="0"/>
      <dgm:spPr/>
      <dgm:t>
        <a:bodyPr/>
        <a:lstStyle/>
        <a:p>
          <a:endParaRPr lang="en-US"/>
        </a:p>
      </dgm:t>
    </dgm:pt>
    <dgm:pt modelId="{180ACB2C-95C5-4119-A0E1-B66E3BB0DB4F}" type="pres">
      <dgm:prSet presAssocID="{A9E30081-FA2C-4731-B809-86A7DE7B4EF9}" presName="childTextArrow" presStyleLbl="fgAccFollowNode1" presStyleIdx="7" presStyleCnt="10" custScaleX="101519" custScaleY="126635" custLinFactNeighborX="-61" custLinFactNeighborY="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6B2C-49CC-41DB-9CBB-3098C46C7A21}" type="pres">
      <dgm:prSet presAssocID="{9BD54D2B-AE0C-4C54-9F80-0AECB6379950}" presName="childTextArrow" presStyleLbl="fgAccFollowNode1" presStyleIdx="8" presStyleCnt="10" custScaleY="1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E07B-BF16-487F-940A-57EC970FBCD1}" type="pres">
      <dgm:prSet presAssocID="{19037926-EB4D-490C-8357-CBC0EB4135C5}" presName="childTextArrow" presStyleLbl="fgAccFollowNode1" presStyleIdx="9" presStyleCnt="10" custScaleY="123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A43E6-4F9E-4CB0-B800-82E3E3F858F8}" type="presOf" srcId="{2DA02804-0304-4066-910C-3413853F9CE4}" destId="{95DF4A64-BB89-4297-9071-90E0D6B5878A}" srcOrd="0" destOrd="0" presId="urn:microsoft.com/office/officeart/2005/8/layout/process4"/>
    <dgm:cxn modelId="{C1902FCA-DA67-42B7-835A-13E32FA8713B}" srcId="{3A47480E-9345-4B9F-AD39-F89E66D6451B}" destId="{A9E30081-FA2C-4731-B809-86A7DE7B4EF9}" srcOrd="0" destOrd="0" parTransId="{DDF6B19C-D64F-4FDD-9AB2-F10326868494}" sibTransId="{A37C3C08-11C6-40EC-A12F-382FA5CD5CA8}"/>
    <dgm:cxn modelId="{C418716B-40F8-488B-A007-9E7116C5DB97}" srcId="{593C92D8-1513-4010-9C11-78B61E60236D}" destId="{B4E6D8E3-25E1-44D7-990A-612DCC0994EA}" srcOrd="2" destOrd="0" parTransId="{4A2E3F26-664F-46DA-9EAF-27A0BB86EBB8}" sibTransId="{8D59803B-278C-43AA-80BC-98F6698D9204}"/>
    <dgm:cxn modelId="{E6C4B2E2-BA8B-4F29-B3DC-F025466E22F7}" type="presOf" srcId="{19037926-EB4D-490C-8357-CBC0EB4135C5}" destId="{B090E07B-BF16-487F-940A-57EC970FBCD1}" srcOrd="0" destOrd="0" presId="urn:microsoft.com/office/officeart/2005/8/layout/process4"/>
    <dgm:cxn modelId="{7F2AC061-DAFA-490E-81ED-E718510DAA5D}" srcId="{5E4DE727-509C-4E91-BD6B-8DDBEF537F5C}" destId="{55898BE5-2A01-409A-9B82-B38ED575BDAC}" srcOrd="1" destOrd="0" parTransId="{068422E4-92C4-44A5-B95A-A34000A8C9AE}" sibTransId="{1AE6C2DF-C7CC-4542-866B-9DEF0086A4D0}"/>
    <dgm:cxn modelId="{5962D67B-490E-418C-9140-AD2091DCA527}" srcId="{41008CF5-B577-43F0-A7AD-7296C2418E5C}" destId="{4F2009B1-0CE3-4F58-A42C-1A44FD23572F}" srcOrd="0" destOrd="0" parTransId="{3FF2A9E6-B1CE-4A9A-ABFB-C3C2C04111C7}" sibTransId="{A61BF827-CF4A-4B61-891C-7A4B4DF5292C}"/>
    <dgm:cxn modelId="{60D34007-D5C8-4445-AF7D-D43CBF496A3F}" type="presOf" srcId="{55898BE5-2A01-409A-9B82-B38ED575BDAC}" destId="{2A6193FD-BE40-4C14-832E-CF48AA809FB7}" srcOrd="0" destOrd="0" presId="urn:microsoft.com/office/officeart/2005/8/layout/process4"/>
    <dgm:cxn modelId="{C9B20332-BBC6-4E7C-A01A-18041F8AB1EE}" type="presOf" srcId="{18BB0B4C-FC2D-4532-B041-11D9BBDCE585}" destId="{A7B75140-D781-4390-8A40-E1A5AC497F75}" srcOrd="0" destOrd="0" presId="urn:microsoft.com/office/officeart/2005/8/layout/process4"/>
    <dgm:cxn modelId="{8ECAE11F-652D-4968-B91C-EEF5F63AC756}" srcId="{3A47480E-9345-4B9F-AD39-F89E66D6451B}" destId="{9BD54D2B-AE0C-4C54-9F80-0AECB6379950}" srcOrd="1" destOrd="0" parTransId="{B95095E9-260F-4329-96A0-B34D6799320A}" sibTransId="{D4E0F2EB-442F-4080-A408-A08FDE251F7B}"/>
    <dgm:cxn modelId="{8CA111C8-EF27-466E-859C-0F40DE6D6BA8}" type="presOf" srcId="{9BD54D2B-AE0C-4C54-9F80-0AECB6379950}" destId="{706F6B2C-49CC-41DB-9CBB-3098C46C7A21}" srcOrd="0" destOrd="0" presId="urn:microsoft.com/office/officeart/2005/8/layout/process4"/>
    <dgm:cxn modelId="{7542AA48-9B9C-46E7-80AB-392418345E47}" srcId="{3A47480E-9345-4B9F-AD39-F89E66D6451B}" destId="{19037926-EB4D-490C-8357-CBC0EB4135C5}" srcOrd="2" destOrd="0" parTransId="{2883CB1F-9360-4E34-B150-F9A62A18D9E7}" sibTransId="{CAE07408-5BA1-44A7-B907-9903E12F66ED}"/>
    <dgm:cxn modelId="{2A23DA6C-B1D1-4C65-8856-7FA02967AC80}" srcId="{2BA2003F-0B43-4052-9E5E-32FF86FD898D}" destId="{5E4DE727-509C-4E91-BD6B-8DDBEF537F5C}" srcOrd="1" destOrd="0" parTransId="{9B777148-745E-48C8-AAD3-F4ADD0844229}" sibTransId="{CBB8B239-8EC2-4729-8205-4FDFE302DA4B}"/>
    <dgm:cxn modelId="{340F91AD-D8A5-4641-95E6-96BC1F146979}" type="presOf" srcId="{B4E6D8E3-25E1-44D7-990A-612DCC0994EA}" destId="{BD4A2A78-6320-404F-AC19-89C7CEBC17B3}" srcOrd="0" destOrd="0" presId="urn:microsoft.com/office/officeart/2005/8/layout/process4"/>
    <dgm:cxn modelId="{38B66272-02FB-4D4C-BD6D-5308BDDA9BB1}" srcId="{5E4DE727-509C-4E91-BD6B-8DDBEF537F5C}" destId="{E6FB4DFA-D9D2-4723-9278-1BE8CD2D2283}" srcOrd="0" destOrd="0" parTransId="{5A8A15E8-2439-4B2B-BCE5-F04057F33B66}" sibTransId="{C5BF83F1-C566-4D63-A517-D2589F9353AB}"/>
    <dgm:cxn modelId="{7A9ED1B1-0741-4222-8389-E6804E52DDA4}" srcId="{41008CF5-B577-43F0-A7AD-7296C2418E5C}" destId="{2DA02804-0304-4066-910C-3413853F9CE4}" srcOrd="1" destOrd="0" parTransId="{651E6627-E4E2-40DA-8351-3A5D369EF680}" sibTransId="{9141176A-8890-49DE-8DA4-796ACBD40E32}"/>
    <dgm:cxn modelId="{D7F1D380-9840-4B20-BAA1-EE7957F17139}" type="presOf" srcId="{593C92D8-1513-4010-9C11-78B61E60236D}" destId="{ACE66134-A1D7-4321-8851-3C2664D8A9FA}" srcOrd="1" destOrd="0" presId="urn:microsoft.com/office/officeart/2005/8/layout/process4"/>
    <dgm:cxn modelId="{796869FF-89A2-4BB8-84EB-524DE27F9F1E}" type="presOf" srcId="{41008CF5-B577-43F0-A7AD-7296C2418E5C}" destId="{6CA25742-C825-4DFA-A83E-0AB428EB1F5A}" srcOrd="1" destOrd="0" presId="urn:microsoft.com/office/officeart/2005/8/layout/process4"/>
    <dgm:cxn modelId="{D4E32BBB-E47B-49DF-BABA-C37DCF0E9EEC}" type="presOf" srcId="{41008CF5-B577-43F0-A7AD-7296C2418E5C}" destId="{C8A7BF7A-9A04-4116-85D9-488819B7AF93}" srcOrd="0" destOrd="0" presId="urn:microsoft.com/office/officeart/2005/8/layout/process4"/>
    <dgm:cxn modelId="{49B6373D-DE30-481D-A190-08DB6B6BB7EB}" srcId="{2BA2003F-0B43-4052-9E5E-32FF86FD898D}" destId="{593C92D8-1513-4010-9C11-78B61E60236D}" srcOrd="3" destOrd="0" parTransId="{DCEF5904-BA9C-4A8F-8386-6AE485CBE627}" sibTransId="{C005E681-A763-4E73-BD97-8721D80E6976}"/>
    <dgm:cxn modelId="{1AACB567-FFBF-4465-BBF3-D18A4FB52209}" srcId="{593C92D8-1513-4010-9C11-78B61E60236D}" destId="{18BB0B4C-FC2D-4532-B041-11D9BBDCE585}" srcOrd="0" destOrd="0" parTransId="{163D3593-08ED-460F-8C6D-D09101DA813B}" sibTransId="{947EEBAE-256E-4BF0-A61F-C8D1E7E11851}"/>
    <dgm:cxn modelId="{4D5D6F6C-75BB-4BCD-8176-301751F14C5F}" type="presOf" srcId="{4F2009B1-0CE3-4F58-A42C-1A44FD23572F}" destId="{509EE482-B7B3-4596-93B4-7F0F826C002A}" srcOrd="0" destOrd="0" presId="urn:microsoft.com/office/officeart/2005/8/layout/process4"/>
    <dgm:cxn modelId="{36707DDE-AE4A-4275-88FD-A76664A493DF}" type="presOf" srcId="{3A47480E-9345-4B9F-AD39-F89E66D6451B}" destId="{80C3489C-80F0-49B9-A915-7390974990FA}" srcOrd="0" destOrd="0" presId="urn:microsoft.com/office/officeart/2005/8/layout/process4"/>
    <dgm:cxn modelId="{ED5EECE2-E344-4F5E-9E60-6F9E048C6593}" type="presOf" srcId="{593C92D8-1513-4010-9C11-78B61E60236D}" destId="{9CBC19BD-B12F-4612-A93F-75D9C991B32D}" srcOrd="0" destOrd="0" presId="urn:microsoft.com/office/officeart/2005/8/layout/process4"/>
    <dgm:cxn modelId="{8E17F444-95A3-468E-A6B7-A52229BE4792}" type="presOf" srcId="{5E4DE727-509C-4E91-BD6B-8DDBEF537F5C}" destId="{34C5D4B8-9017-4328-8CBA-99B640A8FFA5}" srcOrd="0" destOrd="0" presId="urn:microsoft.com/office/officeart/2005/8/layout/process4"/>
    <dgm:cxn modelId="{D529A1B0-86DC-4C58-890F-051525C27620}" type="presOf" srcId="{A9E30081-FA2C-4731-B809-86A7DE7B4EF9}" destId="{180ACB2C-95C5-4119-A0E1-B66E3BB0DB4F}" srcOrd="0" destOrd="0" presId="urn:microsoft.com/office/officeart/2005/8/layout/process4"/>
    <dgm:cxn modelId="{C6973FF5-B658-4A98-B6AB-99F766C04A10}" type="presOf" srcId="{3A47480E-9345-4B9F-AD39-F89E66D6451B}" destId="{3B19C29F-99B7-4C02-B407-B49F44780E14}" srcOrd="1" destOrd="0" presId="urn:microsoft.com/office/officeart/2005/8/layout/process4"/>
    <dgm:cxn modelId="{C731D978-38D2-42FB-AB8D-B02B55DEEB32}" type="presOf" srcId="{E6FB4DFA-D9D2-4723-9278-1BE8CD2D2283}" destId="{C9F98E6C-42EA-44F9-9E92-AF186DFC1485}" srcOrd="0" destOrd="0" presId="urn:microsoft.com/office/officeart/2005/8/layout/process4"/>
    <dgm:cxn modelId="{E70DF788-09DD-481B-9BA2-3EC76DFB6B54}" srcId="{2BA2003F-0B43-4052-9E5E-32FF86FD898D}" destId="{3A47480E-9345-4B9F-AD39-F89E66D6451B}" srcOrd="0" destOrd="0" parTransId="{2C80F599-D7BE-4A10-9074-4EC6C156451D}" sibTransId="{0742422F-6F3C-4A1B-A5FC-AF49636A17AC}"/>
    <dgm:cxn modelId="{0D91D3A0-D895-4662-8FE0-C85246D70758}" type="presOf" srcId="{0824DAE6-F20E-46E4-9A34-BEA8193D7ADB}" destId="{772FEA5E-A343-4962-BBE0-E034D532013B}" srcOrd="0" destOrd="0" presId="urn:microsoft.com/office/officeart/2005/8/layout/process4"/>
    <dgm:cxn modelId="{B5298E0F-CC87-4710-9ABE-028751C7C740}" type="presOf" srcId="{2BA2003F-0B43-4052-9E5E-32FF86FD898D}" destId="{B3ABDC2E-AE65-43DB-BF7D-8B00C83111C3}" srcOrd="0" destOrd="0" presId="urn:microsoft.com/office/officeart/2005/8/layout/process4"/>
    <dgm:cxn modelId="{8EF32E31-DA88-454A-9C49-BBDE47FABC95}" srcId="{593C92D8-1513-4010-9C11-78B61E60236D}" destId="{0824DAE6-F20E-46E4-9A34-BEA8193D7ADB}" srcOrd="1" destOrd="0" parTransId="{7F088450-5355-44BA-98A4-B2F8603721F0}" sibTransId="{7A8122E0-9213-4416-93D8-CAA45E93AAFA}"/>
    <dgm:cxn modelId="{D1B3F8AB-BE6E-421A-9FEC-4FF48DFFF106}" type="presOf" srcId="{5E4DE727-509C-4E91-BD6B-8DDBEF537F5C}" destId="{E99DD1F5-3D09-44CF-90F4-8278B60534C2}" srcOrd="1" destOrd="0" presId="urn:microsoft.com/office/officeart/2005/8/layout/process4"/>
    <dgm:cxn modelId="{51A72ECE-3A12-485F-ADAC-91004A21DFA8}" srcId="{2BA2003F-0B43-4052-9E5E-32FF86FD898D}" destId="{41008CF5-B577-43F0-A7AD-7296C2418E5C}" srcOrd="2" destOrd="0" parTransId="{0C66E20E-7DD9-4D38-9E37-06B072C81966}" sibTransId="{B3B59B81-55DB-41B9-9DB1-C9874EC9F00E}"/>
    <dgm:cxn modelId="{1A006559-EC16-43A9-A4B3-F39B046EBDF2}" type="presParOf" srcId="{B3ABDC2E-AE65-43DB-BF7D-8B00C83111C3}" destId="{5684701D-0E24-48BF-B2FA-378327A6518E}" srcOrd="0" destOrd="0" presId="urn:microsoft.com/office/officeart/2005/8/layout/process4"/>
    <dgm:cxn modelId="{86482415-3BD0-447D-8267-F786906AB79C}" type="presParOf" srcId="{5684701D-0E24-48BF-B2FA-378327A6518E}" destId="{9CBC19BD-B12F-4612-A93F-75D9C991B32D}" srcOrd="0" destOrd="0" presId="urn:microsoft.com/office/officeart/2005/8/layout/process4"/>
    <dgm:cxn modelId="{EFADD17F-F54B-4B04-ABF2-0A76EFC7500F}" type="presParOf" srcId="{5684701D-0E24-48BF-B2FA-378327A6518E}" destId="{ACE66134-A1D7-4321-8851-3C2664D8A9FA}" srcOrd="1" destOrd="0" presId="urn:microsoft.com/office/officeart/2005/8/layout/process4"/>
    <dgm:cxn modelId="{6F48600E-A697-4EE5-B9BD-913B86C74BD7}" type="presParOf" srcId="{5684701D-0E24-48BF-B2FA-378327A6518E}" destId="{458FA282-63F3-4CAB-BF92-06FEFD86C6D4}" srcOrd="2" destOrd="0" presId="urn:microsoft.com/office/officeart/2005/8/layout/process4"/>
    <dgm:cxn modelId="{E802CED5-DBFD-416D-83D4-BDBF78FC2A25}" type="presParOf" srcId="{458FA282-63F3-4CAB-BF92-06FEFD86C6D4}" destId="{A7B75140-D781-4390-8A40-E1A5AC497F75}" srcOrd="0" destOrd="0" presId="urn:microsoft.com/office/officeart/2005/8/layout/process4"/>
    <dgm:cxn modelId="{31A7FE21-0CF1-4659-B2E9-432E771EC6AA}" type="presParOf" srcId="{458FA282-63F3-4CAB-BF92-06FEFD86C6D4}" destId="{772FEA5E-A343-4962-BBE0-E034D532013B}" srcOrd="1" destOrd="0" presId="urn:microsoft.com/office/officeart/2005/8/layout/process4"/>
    <dgm:cxn modelId="{CC7CB23E-A025-4910-922B-C18AD486FAEB}" type="presParOf" srcId="{458FA282-63F3-4CAB-BF92-06FEFD86C6D4}" destId="{BD4A2A78-6320-404F-AC19-89C7CEBC17B3}" srcOrd="2" destOrd="0" presId="urn:microsoft.com/office/officeart/2005/8/layout/process4"/>
    <dgm:cxn modelId="{59B8CC51-0F8E-4E2A-B023-28B9D12FFA92}" type="presParOf" srcId="{B3ABDC2E-AE65-43DB-BF7D-8B00C83111C3}" destId="{22A84B3C-1F84-401B-8A85-4DB00F081D82}" srcOrd="1" destOrd="0" presId="urn:microsoft.com/office/officeart/2005/8/layout/process4"/>
    <dgm:cxn modelId="{4B02857D-64D0-4D91-A031-25D5CCA36AE6}" type="presParOf" srcId="{B3ABDC2E-AE65-43DB-BF7D-8B00C83111C3}" destId="{3AD87D90-5A28-479A-B5B3-87FDCD04A509}" srcOrd="2" destOrd="0" presId="urn:microsoft.com/office/officeart/2005/8/layout/process4"/>
    <dgm:cxn modelId="{BE4CFC64-8169-4CD1-A489-9D344099BDE9}" type="presParOf" srcId="{3AD87D90-5A28-479A-B5B3-87FDCD04A509}" destId="{C8A7BF7A-9A04-4116-85D9-488819B7AF93}" srcOrd="0" destOrd="0" presId="urn:microsoft.com/office/officeart/2005/8/layout/process4"/>
    <dgm:cxn modelId="{20FBADE1-FC9C-45E5-BC43-D00F90AF9292}" type="presParOf" srcId="{3AD87D90-5A28-479A-B5B3-87FDCD04A509}" destId="{6CA25742-C825-4DFA-A83E-0AB428EB1F5A}" srcOrd="1" destOrd="0" presId="urn:microsoft.com/office/officeart/2005/8/layout/process4"/>
    <dgm:cxn modelId="{445DB472-7F97-4C6D-87C3-20797C7EF657}" type="presParOf" srcId="{3AD87D90-5A28-479A-B5B3-87FDCD04A509}" destId="{12EF201D-BF95-4DE6-8089-D7A8F6329D93}" srcOrd="2" destOrd="0" presId="urn:microsoft.com/office/officeart/2005/8/layout/process4"/>
    <dgm:cxn modelId="{842FD57F-C22A-4812-A0ED-16B1DD630775}" type="presParOf" srcId="{12EF201D-BF95-4DE6-8089-D7A8F6329D93}" destId="{509EE482-B7B3-4596-93B4-7F0F826C002A}" srcOrd="0" destOrd="0" presId="urn:microsoft.com/office/officeart/2005/8/layout/process4"/>
    <dgm:cxn modelId="{C9A1F441-6CC8-45B4-A213-5085DF0A343B}" type="presParOf" srcId="{12EF201D-BF95-4DE6-8089-D7A8F6329D93}" destId="{95DF4A64-BB89-4297-9071-90E0D6B5878A}" srcOrd="1" destOrd="0" presId="urn:microsoft.com/office/officeart/2005/8/layout/process4"/>
    <dgm:cxn modelId="{36CB2865-E4EB-49C8-85F9-56C4610AC908}" type="presParOf" srcId="{B3ABDC2E-AE65-43DB-BF7D-8B00C83111C3}" destId="{C063EADD-C0CB-4EBA-9931-B99121E4FE91}" srcOrd="3" destOrd="0" presId="urn:microsoft.com/office/officeart/2005/8/layout/process4"/>
    <dgm:cxn modelId="{961B95F6-9A2C-40D4-AB1F-4AE7B310B12C}" type="presParOf" srcId="{B3ABDC2E-AE65-43DB-BF7D-8B00C83111C3}" destId="{228D6C8F-8D09-4DBB-9CAF-1FC746311EAB}" srcOrd="4" destOrd="0" presId="urn:microsoft.com/office/officeart/2005/8/layout/process4"/>
    <dgm:cxn modelId="{73A9DB10-18F1-4390-BE52-07E9118298EC}" type="presParOf" srcId="{228D6C8F-8D09-4DBB-9CAF-1FC746311EAB}" destId="{34C5D4B8-9017-4328-8CBA-99B640A8FFA5}" srcOrd="0" destOrd="0" presId="urn:microsoft.com/office/officeart/2005/8/layout/process4"/>
    <dgm:cxn modelId="{D5F3434A-CF5A-4005-B651-360975FFD33E}" type="presParOf" srcId="{228D6C8F-8D09-4DBB-9CAF-1FC746311EAB}" destId="{E99DD1F5-3D09-44CF-90F4-8278B60534C2}" srcOrd="1" destOrd="0" presId="urn:microsoft.com/office/officeart/2005/8/layout/process4"/>
    <dgm:cxn modelId="{2D33D201-7B87-432C-9DCA-96B290FD5CA2}" type="presParOf" srcId="{228D6C8F-8D09-4DBB-9CAF-1FC746311EAB}" destId="{385A10A2-DAAB-4131-8AF6-BFE8DCA2283B}" srcOrd="2" destOrd="0" presId="urn:microsoft.com/office/officeart/2005/8/layout/process4"/>
    <dgm:cxn modelId="{FB09E8E1-0A7A-40F0-BD5E-137511AA83CD}" type="presParOf" srcId="{385A10A2-DAAB-4131-8AF6-BFE8DCA2283B}" destId="{C9F98E6C-42EA-44F9-9E92-AF186DFC1485}" srcOrd="0" destOrd="0" presId="urn:microsoft.com/office/officeart/2005/8/layout/process4"/>
    <dgm:cxn modelId="{A1AD8D09-7EF7-4465-86DF-96FA02B9EFD6}" type="presParOf" srcId="{385A10A2-DAAB-4131-8AF6-BFE8DCA2283B}" destId="{2A6193FD-BE40-4C14-832E-CF48AA809FB7}" srcOrd="1" destOrd="0" presId="urn:microsoft.com/office/officeart/2005/8/layout/process4"/>
    <dgm:cxn modelId="{0EB4DCBC-3578-441C-B644-547E07EB0648}" type="presParOf" srcId="{B3ABDC2E-AE65-43DB-BF7D-8B00C83111C3}" destId="{A583A4F7-C503-4998-A626-A07A8303E3D8}" srcOrd="5" destOrd="0" presId="urn:microsoft.com/office/officeart/2005/8/layout/process4"/>
    <dgm:cxn modelId="{5E86B6F1-021F-4511-A7E5-CA3DB5729A7E}" type="presParOf" srcId="{B3ABDC2E-AE65-43DB-BF7D-8B00C83111C3}" destId="{3F9ED2B6-2C6B-421B-B10F-3249FFCCB56B}" srcOrd="6" destOrd="0" presId="urn:microsoft.com/office/officeart/2005/8/layout/process4"/>
    <dgm:cxn modelId="{5DBC3DFF-475B-4E2B-B0E5-0C0736C6EB3C}" type="presParOf" srcId="{3F9ED2B6-2C6B-421B-B10F-3249FFCCB56B}" destId="{80C3489C-80F0-49B9-A915-7390974990FA}" srcOrd="0" destOrd="0" presId="urn:microsoft.com/office/officeart/2005/8/layout/process4"/>
    <dgm:cxn modelId="{90CE2E2B-2150-4D61-9F6F-6A13375B36B1}" type="presParOf" srcId="{3F9ED2B6-2C6B-421B-B10F-3249FFCCB56B}" destId="{3B19C29F-99B7-4C02-B407-B49F44780E14}" srcOrd="1" destOrd="0" presId="urn:microsoft.com/office/officeart/2005/8/layout/process4"/>
    <dgm:cxn modelId="{B747644F-81A1-488A-8AD1-CBBDB9BAC07D}" type="presParOf" srcId="{3F9ED2B6-2C6B-421B-B10F-3249FFCCB56B}" destId="{83B8BBAC-B37F-429A-8A32-CB6A2104B35D}" srcOrd="2" destOrd="0" presId="urn:microsoft.com/office/officeart/2005/8/layout/process4"/>
    <dgm:cxn modelId="{8FD92AB8-119F-494E-8F1F-F3F20D64B69D}" type="presParOf" srcId="{83B8BBAC-B37F-429A-8A32-CB6A2104B35D}" destId="{180ACB2C-95C5-4119-A0E1-B66E3BB0DB4F}" srcOrd="0" destOrd="0" presId="urn:microsoft.com/office/officeart/2005/8/layout/process4"/>
    <dgm:cxn modelId="{9D6DBFC8-A111-43B5-8E75-46500C7AC1FF}" type="presParOf" srcId="{83B8BBAC-B37F-429A-8A32-CB6A2104B35D}" destId="{706F6B2C-49CC-41DB-9CBB-3098C46C7A21}" srcOrd="1" destOrd="0" presId="urn:microsoft.com/office/officeart/2005/8/layout/process4"/>
    <dgm:cxn modelId="{C367C8E0-921A-42F2-9A94-8374C2B796E9}" type="presParOf" srcId="{83B8BBAC-B37F-429A-8A32-CB6A2104B35D}" destId="{B090E07B-BF16-487F-940A-57EC970FBCD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2B242-7C5D-4E3E-A620-9E4514698300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7259-1B18-46F8-9D95-31A7F9354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INTRODUCTION:</a:t>
            </a:r>
            <a:r>
              <a:rPr lang="en-US" sz="1600" b="1" baseline="0" dirty="0" smtClean="0"/>
              <a:t> GIVE CONTEXT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IMPLICATIONS FOR LATINOS – MORESO WITH RECESSION IMPACT!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IMPLICATIONS</a:t>
            </a:r>
            <a:r>
              <a:rPr lang="en-US" sz="1600" b="1" baseline="0" dirty="0" smtClean="0"/>
              <a:t> FOR LATINOS CONTINUE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CONSIDERATION FOR LATINO INSURANCE INEQUITIES</a:t>
            </a:r>
            <a:r>
              <a:rPr lang="en-US" sz="1600" b="1" baseline="0" dirty="0" smtClean="0"/>
              <a:t>, EMPLOYMENT &amp; INCOME CHARACTERISTICS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CONSIDERATION FOR LATINO INSURANCE INEQUITIES</a:t>
            </a:r>
            <a:r>
              <a:rPr lang="en-US" sz="1600" b="1" baseline="0" dirty="0" smtClean="0"/>
              <a:t>, EMPLOYMENT &amp; INCOME CHARACTERISTICS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CONSIDERATION FOR LATINO INSURANCE INEQUITIES</a:t>
            </a:r>
            <a:r>
              <a:rPr lang="en-US" sz="1600" b="1" baseline="0" dirty="0" smtClean="0"/>
              <a:t>, EMPLOYMENT &amp; INCOME CHARACTERISTICS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8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HIGHLIGHT EXAMPLE IN EACH AREA TO EXPLAIN/ELABORATE ON THREAT</a:t>
            </a:r>
          </a:p>
          <a:p>
            <a:pPr marL="342900" indent="-342900">
              <a:buAutoNum type="arabicPeriod"/>
            </a:pPr>
            <a:r>
              <a:rPr lang="en-US" sz="1600" b="1" baseline="0" dirty="0" smtClean="0"/>
              <a:t>NATIONAL &amp; STATE LEVEL OPPOSITION TO ACA/COMPONENTS</a:t>
            </a:r>
          </a:p>
          <a:p>
            <a:pPr marL="342900" indent="-342900">
              <a:buAutoNum type="arabicPeriod"/>
            </a:pPr>
            <a:r>
              <a:rPr lang="en-US" sz="1600" b="1" baseline="0" dirty="0" smtClean="0"/>
              <a:t>COST OF LIVING &amp; LESS MONEY FOR HC</a:t>
            </a:r>
          </a:p>
          <a:p>
            <a:pPr marL="342900" indent="-342900">
              <a:buAutoNum type="arabicPeriod"/>
            </a:pPr>
            <a:r>
              <a:rPr lang="en-US" sz="1600" b="1" baseline="0" dirty="0" smtClean="0"/>
              <a:t>CUTS &amp; CHANGES TO MEDICAID</a:t>
            </a:r>
          </a:p>
          <a:p>
            <a:pPr marL="342900" indent="-342900">
              <a:buAutoNum type="arabicPeriod"/>
            </a:pPr>
            <a:r>
              <a:rPr lang="en-US" sz="1600" b="1" baseline="0" dirty="0" smtClean="0"/>
              <a:t>ACROSS THE BOARD CUTS PLUS MEDICAID, MEDICARE, ETC. CHANGES</a:t>
            </a:r>
          </a:p>
          <a:p>
            <a:pPr marL="342900" indent="-342900">
              <a:buAutoNum type="arabicPeriod"/>
            </a:pPr>
            <a:r>
              <a:rPr lang="en-US" sz="1600" b="1" baseline="0" dirty="0" smtClean="0"/>
              <a:t>SAFETY NETS AND SOCIAL DETERMINANT CUTS</a:t>
            </a:r>
          </a:p>
          <a:p>
            <a:pPr marL="342900" indent="-342900">
              <a:buAutoNum type="arabicPeriod"/>
            </a:pPr>
            <a:r>
              <a:rPr lang="en-US" sz="1600" b="1" baseline="0" smtClean="0"/>
              <a:t>WEDGE ISSUE FOR ALL THINGS GOOD</a:t>
            </a:r>
            <a:endParaRPr lang="en-US" sz="1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554B6-EBAD-461E-962F-E1EB578B9AF3}" type="slidenum">
              <a:rPr lang="en-US"/>
              <a:pPr/>
              <a:t>23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7CED8-CBA5-45C4-BC13-ECACFF60AB56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6DA9B-EB3C-45F9-BE64-85A4B488422D}" type="slidenum">
              <a:rPr lang="en-US"/>
              <a:pPr/>
              <a:t>28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MOVING</a:t>
            </a:r>
            <a:r>
              <a:rPr lang="en-US" sz="1600" b="1" baseline="0" dirty="0" smtClean="0"/>
              <a:t> PART &amp; SOME INTENDED IMPACTS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TIMELINES: LACK</a:t>
            </a:r>
            <a:r>
              <a:rPr lang="en-US" sz="1600" b="1" baseline="0" dirty="0" smtClean="0"/>
              <a:t> OF DATA MAKES IT DIFFICULT TO DETERMINE IMPACT</a:t>
            </a:r>
            <a:r>
              <a:rPr lang="en-US" sz="1600" b="1" dirty="0" smtClean="0"/>
              <a:t> ON LATINOS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EXPANSION OF MEDICAID &amp; IMPLEMENTATION OF THE EXCHANGES IS THE MOST IMPORTANT COMPONENT OF THE ACA – OVERARCHING ISSUE = ACCESS TO HEALTH CARE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ARE LATINOS BENEFITING? LACK OF DATA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GROUND 0 TO</a:t>
            </a:r>
            <a:r>
              <a:rPr lang="en-US" sz="1600" b="1" baseline="0" dirty="0" smtClean="0"/>
              <a:t> BEGIN ADDRESSING INEQUITIES IN OUR HC SYSTEM!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DO THE NUMBERS INCLUDING</a:t>
            </a:r>
            <a:r>
              <a:rPr lang="en-US" sz="1600" b="1" baseline="0" dirty="0" smtClean="0"/>
              <a:t> IMMIGRANTS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REVIEW</a:t>
            </a:r>
            <a:r>
              <a:rPr lang="en-US" sz="1600" b="1" baseline="0" dirty="0" smtClean="0"/>
              <a:t> PERCENT OF TOTAL UNINSURE IN EACH STATE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WILL</a:t>
            </a:r>
            <a:r>
              <a:rPr lang="en-US" sz="1200" b="1" baseline="0" dirty="0" smtClean="0"/>
              <a:t> HEALTH INSURANCE BE AFFORDABLE EVEN WITH MEDICAID &amp; EXCHANGES?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7259-1B18-46F8-9D95-31A7F9354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06291F-1D0C-42D1-B105-6EB82595A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599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22C25-5450-43AE-ACE5-7870379695C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B8BD5D-DB7E-4DD6-A2FA-FEB9588ED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6172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Bi-national </a:t>
            </a:r>
            <a:r>
              <a:rPr lang="en-GB" dirty="0"/>
              <a:t>Policy Forum on Migration and Global </a:t>
            </a:r>
            <a:r>
              <a:rPr lang="en-GB" dirty="0" smtClean="0"/>
              <a:t>Health</a:t>
            </a:r>
            <a:br>
              <a:rPr lang="en-GB" dirty="0" smtClean="0"/>
            </a:br>
            <a:r>
              <a:rPr lang="en-GB" sz="2400" dirty="0" smtClean="0"/>
              <a:t>October 3-4, 2011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San Antonio,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667000"/>
            <a:ext cx="6781800" cy="2133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i="1" dirty="0"/>
              <a:t>Uninsured Latinos and the Affordable Care </a:t>
            </a:r>
            <a:r>
              <a:rPr lang="en-US" sz="2800" i="1" dirty="0" smtClean="0"/>
              <a:t>Act</a:t>
            </a:r>
          </a:p>
          <a:p>
            <a:endParaRPr lang="en-US" sz="2800" i="1" dirty="0"/>
          </a:p>
          <a:p>
            <a:pPr algn="ctr"/>
            <a:r>
              <a:rPr lang="en-US" sz="2000" dirty="0" smtClean="0"/>
              <a:t>Juan H. Flores</a:t>
            </a:r>
          </a:p>
          <a:p>
            <a:pPr algn="ctr"/>
            <a:r>
              <a:rPr lang="en-US" sz="2000" dirty="0" smtClean="0"/>
              <a:t>Executive Director</a:t>
            </a:r>
            <a:endParaRPr lang="en-US" sz="2000" dirty="0"/>
          </a:p>
        </p:txBody>
      </p:sp>
      <p:pic>
        <p:nvPicPr>
          <p:cNvPr id="5" name="Picture 4" descr="LA FE LOGO.0509.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800600"/>
            <a:ext cx="615574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230120"/>
            <a:ext cx="7924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ACA: How </a:t>
            </a:r>
            <a:r>
              <a:rPr lang="en-US" sz="2800" b="1" dirty="0"/>
              <a:t>Many Latinos Will Be </a:t>
            </a:r>
            <a:r>
              <a:rPr lang="en-US" sz="2800" b="1" dirty="0" smtClean="0"/>
              <a:t>Insured</a:t>
            </a:r>
          </a:p>
          <a:p>
            <a:pPr lvl="0"/>
            <a:r>
              <a:rPr lang="en-US" sz="2800" b="1" dirty="0" smtClean="0"/>
              <a:t> </a:t>
            </a:r>
          </a:p>
          <a:p>
            <a:pPr lvl="0" algn="ctr"/>
            <a:r>
              <a:rPr lang="en-US" sz="2800" b="1" u="sng" dirty="0" smtClean="0"/>
              <a:t>Depends On How Affordable</a:t>
            </a:r>
          </a:p>
          <a:p>
            <a:pPr lvl="0" algn="ctr"/>
            <a:endParaRPr lang="en-US" sz="2800" b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400" b="1" dirty="0" smtClean="0"/>
              <a:t>Affordability </a:t>
            </a:r>
            <a:r>
              <a:rPr lang="en-US" sz="2400" b="1" dirty="0"/>
              <a:t>is increasingly challenged by the cumulative changes in health insurance premiums, inflation, and workers’ earnings. </a:t>
            </a:r>
            <a:endParaRPr lang="en-US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Latinos represent the majority of all uninsured </a:t>
            </a:r>
            <a:r>
              <a:rPr lang="en-US" sz="2400" b="1" dirty="0" smtClean="0"/>
              <a:t>in the Southwest both </a:t>
            </a:r>
            <a:r>
              <a:rPr lang="en-US" sz="2400" b="1" dirty="0"/>
              <a:t>among </a:t>
            </a:r>
            <a:r>
              <a:rPr lang="en-US" sz="2400" b="1" dirty="0" smtClean="0"/>
              <a:t>children &amp; adults; </a:t>
            </a:r>
            <a:r>
              <a:rPr lang="en-US" sz="2400" b="1" dirty="0"/>
              <a:t>u</a:t>
            </a:r>
            <a:r>
              <a:rPr lang="en-US" sz="2400" b="1" dirty="0" smtClean="0"/>
              <a:t>ninsured </a:t>
            </a:r>
            <a:r>
              <a:rPr lang="en-US" sz="2400" b="1" dirty="0"/>
              <a:t>at a rate more than twice that of Non-Latino </a:t>
            </a:r>
            <a:r>
              <a:rPr lang="en-US" sz="2400" b="1" dirty="0" smtClean="0"/>
              <a:t>Whites.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/>
              <a:t>education, employment and economic conditions of </a:t>
            </a:r>
            <a:r>
              <a:rPr lang="en-US" sz="2400" b="1" dirty="0" smtClean="0"/>
              <a:t>Latinos </a:t>
            </a:r>
            <a:r>
              <a:rPr lang="en-US" sz="2400" b="1" dirty="0"/>
              <a:t>are </a:t>
            </a:r>
            <a:r>
              <a:rPr lang="en-US" sz="2400" b="1" dirty="0" smtClean="0"/>
              <a:t>much lower than Non-Latino Whites. What </a:t>
            </a:r>
            <a:r>
              <a:rPr lang="en-US" sz="2400" b="1" dirty="0"/>
              <a:t>is affordable for Non-Latino </a:t>
            </a:r>
            <a:r>
              <a:rPr lang="en-US" sz="2400" b="1" dirty="0" smtClean="0"/>
              <a:t>Whites </a:t>
            </a:r>
            <a:r>
              <a:rPr lang="en-US" sz="2400" b="1" dirty="0"/>
              <a:t>may not be affordable to the majority of </a:t>
            </a:r>
            <a:r>
              <a:rPr lang="en-US" sz="2400" b="1" dirty="0" smtClean="0"/>
              <a:t>Latino uninsured.  </a:t>
            </a:r>
            <a:endParaRPr lang="en-US" sz="2400" b="1" dirty="0"/>
          </a:p>
          <a:p>
            <a:pPr lvl="0"/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1"/>
            <a:ext cx="7924800" cy="411163"/>
          </a:xfrm>
        </p:spPr>
        <p:txBody>
          <a:bodyPr>
            <a:normAutofit fontScale="90000"/>
          </a:bodyPr>
          <a:lstStyle/>
          <a:p>
            <a:pPr>
              <a:buClr>
                <a:srgbClr val="000000"/>
              </a:buClr>
              <a:buFont typeface="Tahoma" pitchFamily="34" charset="0"/>
              <a:buNone/>
            </a:pPr>
            <a:r>
              <a:rPr lang="en-US" sz="2000" b="1" dirty="0" smtClean="0">
                <a:cs typeface="Tahoma" pitchFamily="34" charset="0"/>
                <a:sym typeface="Tahoma" pitchFamily="34" charset="0"/>
              </a:rPr>
              <a:t> </a:t>
            </a:r>
            <a:br>
              <a:rPr lang="en-US" sz="2000" b="1" dirty="0" smtClean="0">
                <a:cs typeface="Tahoma" pitchFamily="34" charset="0"/>
                <a:sym typeface="Tahoma" pitchFamily="34" charset="0"/>
              </a:rPr>
            </a:br>
            <a:r>
              <a:rPr lang="en-US" sz="2000" b="1" dirty="0" smtClean="0">
                <a:cs typeface="Tahoma" pitchFamily="34" charset="0"/>
                <a:sym typeface="Tahoma" pitchFamily="34" charset="0"/>
              </a:rPr>
              <a:t>Cumulative Increases in Health Insurance Premiums, Workers’ Contributions to Premiums, Inflation, and Workers’ Earnings, 1999-2011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30200" y="1168400"/>
          <a:ext cx="8712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r:id="rId5" imgW="8711939" imgH="5584420" progId="Excel.Chart.8">
                  <p:embed/>
                </p:oleObj>
              </mc:Choice>
              <mc:Fallback>
                <p:oleObj r:id="rId5" imgW="8711939" imgH="558442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168400"/>
                        <a:ext cx="8712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5334001"/>
            <a:ext cx="3733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Tahoma" pitchFamily="34" charset="0"/>
              <a:buNone/>
            </a:pPr>
            <a:endParaRPr lang="en-US" sz="1000">
              <a:solidFill>
                <a:srgbClr val="000000"/>
              </a:solidFill>
              <a:latin typeface="Tahoma" pitchFamily="34" charset="0"/>
              <a:cs typeface="Arial" pitchFamily="34" charset="0"/>
              <a:sym typeface="Tahoma" pitchFamily="34" charset="0"/>
            </a:endParaRPr>
          </a:p>
          <a:p>
            <a:pPr eaLnBrk="1" hangingPunct="1">
              <a:buClr>
                <a:srgbClr val="000000"/>
              </a:buClr>
              <a:buFont typeface="Tahoma" pitchFamily="34" charset="0"/>
              <a:buNone/>
            </a:pPr>
            <a:r>
              <a:rPr lang="en-US" sz="1000">
                <a:solidFill>
                  <a:srgbClr val="000000"/>
                </a:solidFill>
                <a:latin typeface="Tahoma" pitchFamily="34" charset="0"/>
                <a:cs typeface="Arial" pitchFamily="34" charset="0"/>
                <a:sym typeface="Tahoma" pitchFamily="34" charset="0"/>
              </a:rPr>
              <a:t>Source:  Kaiser/HRET Survey of Employer-Sponsored Health Benefits, 1999-2011.  Bureau of Labor Statistics, Consumer Price Index, U.S. City Average of Annual Inflation (April to April), 1999-2011; Bureau of Labor Statistics, Seasonally Adjusted Data from the Current Employment Statistics Survey, 1999-2011 (April to April).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endParaRPr lang="en-US" sz="1000">
              <a:solidFill>
                <a:srgbClr val="000000"/>
              </a:solidFill>
              <a:latin typeface="Tahoma" pitchFamily="34" charset="0"/>
              <a:cs typeface="Arial" pitchFamily="34" charset="0"/>
              <a:sym typeface="Tahoma" pitchFamily="34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19200" y="1295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7" descr="KFF-HRET 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51" y="6148389"/>
            <a:ext cx="1905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34989" y="1371600"/>
          <a:ext cx="8007351" cy="547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5" imgW="8004742" imgH="5474682" progId="Excel.Chart.8">
                  <p:embed/>
                </p:oleObj>
              </mc:Choice>
              <mc:Fallback>
                <p:oleObj r:id="rId5" imgW="8004742" imgH="547468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9" y="1371600"/>
                        <a:ext cx="8007351" cy="547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133600" y="5334001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Arial" pitchFamily="34" charset="0"/>
                <a:sym typeface="Tahoma" pitchFamily="34" charset="0"/>
              </a:rPr>
              <a:t>Single Coverage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410200" y="5334001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Arial" pitchFamily="34" charset="0"/>
                <a:sym typeface="Tahoma" pitchFamily="34" charset="0"/>
              </a:rPr>
              <a:t>Family Coverage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81000" y="3048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000000"/>
              </a:buClr>
              <a:buFont typeface="Tahoma" pitchFamily="34" charset="0"/>
              <a:buNone/>
            </a:pPr>
            <a:r>
              <a:rPr lang="en-US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Average Annual Worker Premium Contributions and Total Premiums for Covered Workers, Single and Family Coverage, by Firm Size, 2011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609600" y="1524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76200" y="5978526"/>
            <a:ext cx="3200400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* Estimates are statistically different between All Small Firms and All Large Firms (p&lt;.05).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Source: </a:t>
            </a: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Kaiser/HRET</a:t>
            </a:r>
            <a:r>
              <a:rPr lang="en-US" sz="110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Survey of Employer-Sponsored Health Benefits, 2011.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846639" y="1935164"/>
            <a:ext cx="0" cy="2941637"/>
          </a:xfrm>
          <a:prstGeom prst="line">
            <a:avLst/>
          </a:prstGeom>
          <a:noFill/>
          <a:ln w="9525">
            <a:solidFill>
              <a:srgbClr val="606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7" descr="KFF-HRET 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196014"/>
            <a:ext cx="1905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TEXAS: What is the number of individuals eligible for help under the new health reform law?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64233"/>
              </p:ext>
            </p:extLst>
          </p:nvPr>
        </p:nvGraphicFramePr>
        <p:xfrm>
          <a:off x="457200" y="1600202"/>
          <a:ext cx="8229600" cy="677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905000"/>
                <a:gridCol w="2057400"/>
                <a:gridCol w="2057400"/>
              </a:tblGrid>
              <a:tr h="11887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Eligible</a:t>
                      </a:r>
                      <a:r>
                        <a:rPr lang="en-US" sz="1800" baseline="0" dirty="0" smtClean="0"/>
                        <a:t> for Medicaid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Eligible</a:t>
                      </a:r>
                      <a:r>
                        <a:rPr lang="en-US" sz="1800" baseline="0" dirty="0" smtClean="0"/>
                        <a:t> for Subsidies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Eligible</a:t>
                      </a:r>
                      <a:endParaRPr lang="en-US" sz="1800" dirty="0"/>
                    </a:p>
                  </a:txBody>
                  <a:tcPr/>
                </a:tc>
              </a:tr>
              <a:tr h="4613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Black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329,100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260,100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589,200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Latino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1,695,800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1,260,700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2,956,500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4613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1,000,200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1,952,600</a:t>
                      </a:r>
                      <a:endParaRPr lang="en-US" sz="1800" dirty="0"/>
                    </a:p>
                  </a:txBody>
                  <a:tcPr/>
                </a:tc>
              </a:tr>
              <a:tr h="4613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105,900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110,800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216,700</a:t>
                      </a:r>
                      <a:endParaRPr lang="en-US" sz="18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Native American &amp; Alaska</a:t>
                      </a:r>
                      <a:r>
                        <a:rPr lang="en-US" sz="1800" baseline="0" dirty="0" smtClean="0"/>
                        <a:t> Native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9,600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9,700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19,300</a:t>
                      </a:r>
                      <a:endParaRPr lang="en-US" sz="1800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Native Hawaiian</a:t>
                      </a:r>
                      <a:r>
                        <a:rPr lang="en-US" sz="1800" baseline="0" dirty="0" smtClean="0"/>
                        <a:t> &amp; Other Pacific Islander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1,700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1,700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3,400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All Populations *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3,094,500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2,643,300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5,737,800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632460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Families USA; * Numbers may not add up due to 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7543800" cy="869950"/>
          </a:xfrm>
        </p:spPr>
        <p:txBody>
          <a:bodyPr/>
          <a:lstStyle/>
          <a:p>
            <a:r>
              <a:rPr lang="en-US" b="1" dirty="0" smtClean="0"/>
              <a:t>If you are a Working Family…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375053" y="3376246"/>
          <a:ext cx="3671668" cy="365760"/>
        </p:xfrm>
        <a:graphic>
          <a:graphicData uri="http://schemas.openxmlformats.org/drawingml/2006/table">
            <a:tbl>
              <a:tblPr/>
              <a:tblGrid>
                <a:gridCol w="3671668"/>
              </a:tblGrid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371975" y="2362201"/>
          <a:ext cx="36576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12915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Income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 Premium</a:t>
                      </a:r>
                      <a:r>
                        <a:rPr lang="en-US" sz="1600" baseline="0" dirty="0" smtClean="0"/>
                        <a:t> Contribution</a:t>
                      </a:r>
                      <a:endParaRPr lang="en-US" sz="16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% of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Poverty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Dollars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Annual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Mnly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$22,050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$217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$37</a:t>
                      </a:r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$33,075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$1,323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$110</a:t>
                      </a: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$44,100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$2778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$232</a:t>
                      </a:r>
                      <a:endParaRPr lang="en-US" sz="1400" dirty="0"/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$55,125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$4438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$370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$66,150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$6284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$524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$77,175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$7332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$611</a:t>
                      </a:r>
                      <a:endParaRPr lang="en-US" sz="1400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$88,200</a:t>
                      </a:r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$8379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$698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447800"/>
            <a:ext cx="3657600" cy="780288"/>
          </a:xfrm>
        </p:spPr>
        <p:txBody>
          <a:bodyPr/>
          <a:lstStyle/>
          <a:p>
            <a:r>
              <a:rPr lang="en-US" dirty="0" smtClean="0"/>
              <a:t>Individual Premium Credits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447800"/>
            <a:ext cx="3657600" cy="780288"/>
          </a:xfrm>
        </p:spPr>
        <p:txBody>
          <a:bodyPr/>
          <a:lstStyle/>
          <a:p>
            <a:r>
              <a:rPr lang="en-US" sz="1600" dirty="0" smtClean="0"/>
              <a:t>Affordable Care Act: </a:t>
            </a:r>
            <a:r>
              <a:rPr lang="en-US" sz="1200" dirty="0" smtClean="0"/>
              <a:t>Max premium contribution for Family of Four-</a:t>
            </a:r>
            <a:r>
              <a:rPr lang="en-US" sz="900" dirty="0" smtClean="0"/>
              <a:t> Families USA</a:t>
            </a:r>
            <a:endParaRPr lang="en-US" sz="9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Premium credits to eligible individuals and families with incomes between 133-400% FPL to purchase insurance through the Exchanges.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62%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Texans will be eligible for Tax credit.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2763" lvl="1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133%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2% of income</a:t>
            </a: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133-150%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3–4% of income</a:t>
            </a: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150-200%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4–6.3% of income</a:t>
            </a: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200-250%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6.3–8.05% of income</a:t>
            </a: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250-300%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8.05–9.5% of income</a:t>
            </a:r>
          </a:p>
          <a:p>
            <a:pPr marL="165100" indent="-16510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300-400% FPL: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9.5% of income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6392"/>
              </p:ext>
            </p:extLst>
          </p:nvPr>
        </p:nvGraphicFramePr>
        <p:xfrm>
          <a:off x="609602" y="2872448"/>
          <a:ext cx="7772399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4691"/>
                <a:gridCol w="863600"/>
                <a:gridCol w="1079500"/>
                <a:gridCol w="1079500"/>
                <a:gridCol w="1925108"/>
              </a:tblGrid>
              <a:tr h="925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Education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Texas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White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Latino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African American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No high school diploma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42%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22%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36%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28%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High school or equivalent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30%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19%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41%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36%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234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Some college, less than 4-yr degree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20%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13%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29%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23%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Bachelor's degree or higher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9%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5%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16%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15%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70164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</a:t>
            </a:r>
            <a:r>
              <a:rPr lang="en-US" sz="2400" b="1" dirty="0" smtClean="0"/>
              <a:t>ealth </a:t>
            </a:r>
            <a:r>
              <a:rPr lang="en-US" sz="2400" b="1" dirty="0"/>
              <a:t>insurance disparity for </a:t>
            </a:r>
            <a:r>
              <a:rPr lang="en-US" sz="2400" b="1" dirty="0" smtClean="0"/>
              <a:t>Latinos </a:t>
            </a:r>
            <a:r>
              <a:rPr lang="en-US" sz="2400" b="1" dirty="0"/>
              <a:t>is particularly disturbing in that it persists when compared to Non-Latino Whites who are at the same level of education, whether they are employed or unemployed.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572" y="638220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Census Bureau: Community Population Survey </a:t>
            </a:r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573" y="2301489"/>
            <a:ext cx="799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Texas Uninsured by Race/Ethnicity and Educational Attainment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85110"/>
              </p:ext>
            </p:extLst>
          </p:nvPr>
        </p:nvGraphicFramePr>
        <p:xfrm>
          <a:off x="609602" y="2872448"/>
          <a:ext cx="7772399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4691"/>
                <a:gridCol w="863600"/>
                <a:gridCol w="1079500"/>
                <a:gridCol w="1079500"/>
                <a:gridCol w="1925108"/>
              </a:tblGrid>
              <a:tr h="925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Education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Texas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White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Latino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African American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No high school diploma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 smtClean="0">
                          <a:effectLst/>
                        </a:rPr>
                        <a:t>46%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75%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High school or equivalent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 smtClean="0">
                          <a:effectLst/>
                        </a:rPr>
                        <a:t>26%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1234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Some college, less than 4-yr degree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 smtClean="0">
                          <a:effectLst/>
                        </a:rPr>
                        <a:t>19%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Bachelor's degree or higher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effectLst/>
                        </a:rPr>
                        <a:t>9%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70164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</a:t>
            </a:r>
            <a:r>
              <a:rPr lang="en-US" sz="2400" b="1" dirty="0" smtClean="0"/>
              <a:t>ealth </a:t>
            </a:r>
            <a:r>
              <a:rPr lang="en-US" sz="2400" b="1" dirty="0"/>
              <a:t>insurance disparity for </a:t>
            </a:r>
            <a:r>
              <a:rPr lang="en-US" sz="2400" b="1" dirty="0" smtClean="0"/>
              <a:t>Latinos </a:t>
            </a:r>
            <a:r>
              <a:rPr lang="en-US" sz="2400" b="1" dirty="0"/>
              <a:t>is particularly disturbing in that it persists when compared to Non-Latino Whites who are at the same level of education, whether they are employed or unemployed.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572" y="638220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Census Bureau: Community Population Survey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573" y="2301489"/>
            <a:ext cx="7994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Texas Uninsured by Race/Ethnicity and Educational </a:t>
            </a:r>
            <a:r>
              <a:rPr lang="en-US" b="1" dirty="0" smtClean="0"/>
              <a:t>Attainment</a:t>
            </a:r>
          </a:p>
          <a:p>
            <a:r>
              <a:rPr lang="en-US" sz="1200" dirty="0" smtClean="0"/>
              <a:t>(Percent of the total population within the same educational attainment)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6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38480"/>
              </p:ext>
            </p:extLst>
          </p:nvPr>
        </p:nvGraphicFramePr>
        <p:xfrm>
          <a:off x="609602" y="2872448"/>
          <a:ext cx="7772399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4691"/>
                <a:gridCol w="863600"/>
                <a:gridCol w="1079500"/>
                <a:gridCol w="1079500"/>
                <a:gridCol w="1925108"/>
              </a:tblGrid>
              <a:tr h="925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Education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Texas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effectLst/>
                        </a:rPr>
                        <a:t>White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chemeClr val="accent2"/>
                          </a:solidFill>
                          <a:effectLst/>
                        </a:rPr>
                        <a:t>Latino</a:t>
                      </a:r>
                      <a:endParaRPr lang="en-US" sz="20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African American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No high school diploma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High school or equivalent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12344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Some college, less than 4-yr degree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9258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effectLst/>
                        </a:rPr>
                        <a:t>Bachelor's degree or higher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70164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</a:t>
            </a:r>
            <a:r>
              <a:rPr lang="en-US" sz="2400" b="1" dirty="0" smtClean="0"/>
              <a:t>ealth </a:t>
            </a:r>
            <a:r>
              <a:rPr lang="en-US" sz="2400" b="1" dirty="0"/>
              <a:t>insurance disparity for </a:t>
            </a:r>
            <a:r>
              <a:rPr lang="en-US" sz="2400" b="1" dirty="0" smtClean="0"/>
              <a:t>Latinos </a:t>
            </a:r>
            <a:r>
              <a:rPr lang="en-US" sz="2400" b="1" dirty="0"/>
              <a:t>is particularly disturbing in that it persists when compared to Non-Latino Whites who are at the same level of education, whether they are employed or unemployed.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572" y="653142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Census Bureau: Community Population Survey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573" y="2301489"/>
            <a:ext cx="7994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Texas Uninsured by Race/Ethnicity and Educational </a:t>
            </a:r>
            <a:r>
              <a:rPr lang="en-US" b="1" dirty="0" smtClean="0"/>
              <a:t>Attainment</a:t>
            </a:r>
          </a:p>
          <a:p>
            <a:r>
              <a:rPr lang="en-US" sz="1200" dirty="0" smtClean="0"/>
              <a:t>(Percent of the total population)</a:t>
            </a:r>
          </a:p>
        </p:txBody>
      </p:sp>
    </p:spTree>
    <p:extLst>
      <p:ext uri="{BB962C8B-B14F-4D97-AF65-F5344CB8AC3E}">
        <p14:creationId xmlns:p14="http://schemas.microsoft.com/office/powerpoint/2010/main" val="37666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23674"/>
              </p:ext>
            </p:extLst>
          </p:nvPr>
        </p:nvGraphicFramePr>
        <p:xfrm>
          <a:off x="609600" y="609601"/>
          <a:ext cx="7772400" cy="9321165"/>
        </p:xfrm>
        <a:graphic>
          <a:graphicData uri="http://schemas.openxmlformats.org/drawingml/2006/table">
            <a:tbl>
              <a:tblPr/>
              <a:tblGrid>
                <a:gridCol w="3724817"/>
                <a:gridCol w="1038917"/>
                <a:gridCol w="1092603"/>
                <a:gridCol w="895532"/>
                <a:gridCol w="1020531"/>
              </a:tblGrid>
              <a:tr h="741045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Texas Labor Force Demographics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1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Hispanic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Management, professional, and related occupations ($54,828)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3248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 occupations ($21,821)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3248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and office occupations ($32,695)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0680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Farming, fishing, and forestry occupations ($20,689)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5544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Construction, extraction, maintenance, and repair occupations ($31,785)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5544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Production, transportation, and material moving occupations ($31,634)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10094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US" sz="18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58165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Source: American Community Survey, 2006-2008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191251" y="4141789"/>
            <a:ext cx="3543300" cy="27606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14413"/>
              </p:ext>
            </p:extLst>
          </p:nvPr>
        </p:nvGraphicFramePr>
        <p:xfrm>
          <a:off x="609600" y="1295401"/>
          <a:ext cx="7848602" cy="5911215"/>
        </p:xfrm>
        <a:graphic>
          <a:graphicData uri="http://schemas.openxmlformats.org/drawingml/2006/table">
            <a:tbl>
              <a:tblPr/>
              <a:tblGrid>
                <a:gridCol w="1966897"/>
                <a:gridCol w="1176341"/>
                <a:gridCol w="1176341"/>
                <a:gridCol w="1176341"/>
                <a:gridCol w="1176341"/>
                <a:gridCol w="1176341"/>
              </a:tblGrid>
              <a:tr h="186118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Hourly Wages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 Adult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 Adult, One Child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Two Adults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Two Adults, One Child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Two Adults, Two Children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Wage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$7.64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$14.95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$11.92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$19.23 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$25.12 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Poverty Wage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$5.04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$6.68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$6.49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$7.81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$9.83 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 Wage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$7.25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$7.25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$7.25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$7.25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$7.25 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6979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Before Tax Income That's Required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$15,896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$31,096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$24,800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$39,989 </a:t>
                      </a:r>
                      <a:endParaRPr lang="en-US" sz="20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$52,248 </a:t>
                      </a:r>
                      <a:endParaRPr lang="en-US" sz="20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824164" y="7747000"/>
            <a:ext cx="3648075" cy="1485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81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Living, Poverty, and Minimum Wage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0486" y="6096001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 : Poverty in America, Living Wage </a:t>
            </a:r>
            <a:r>
              <a:rPr lang="en-US" b="1" dirty="0" smtClean="0"/>
              <a:t>Calculator: 2010</a:t>
            </a:r>
            <a:endParaRPr lang="en-US" b="1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1"/>
            <a:ext cx="8077200" cy="828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Affordable Care Act Key Component </a:t>
            </a:r>
            <a:endParaRPr lang="en-US" sz="3200" dirty="0"/>
          </a:p>
          <a:p>
            <a:pPr lvl="0" algn="ctr"/>
            <a:endParaRPr lang="en-US" sz="32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u="sng" dirty="0"/>
              <a:t>Access</a:t>
            </a:r>
            <a:r>
              <a:rPr lang="en-US" sz="2800" b="1" dirty="0"/>
              <a:t>: Substantially Reduce Uninsured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b="1" u="sng" dirty="0" smtClean="0"/>
              <a:t>Prevention</a:t>
            </a:r>
            <a:r>
              <a:rPr lang="en-US" sz="2800" b="1" dirty="0" smtClean="0"/>
              <a:t>: Promote &amp; Shift Away from Acute Care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b="1" u="sng" dirty="0" smtClean="0"/>
              <a:t>Quality</a:t>
            </a:r>
            <a:r>
              <a:rPr lang="en-US" sz="2800" b="1" dirty="0" smtClean="0"/>
              <a:t>: Best Practices, &amp; Coordinate Patient-Centered Care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u="sng" dirty="0" smtClean="0"/>
              <a:t>Drug Prescription</a:t>
            </a:r>
            <a:r>
              <a:rPr lang="en-US" sz="2800" b="1" dirty="0" smtClean="0"/>
              <a:t> </a:t>
            </a:r>
            <a:r>
              <a:rPr lang="en-US" sz="2800" b="1" dirty="0"/>
              <a:t>S</a:t>
            </a:r>
            <a:r>
              <a:rPr lang="en-US" sz="2800" b="1" dirty="0" smtClean="0"/>
              <a:t>upport </a:t>
            </a:r>
            <a:r>
              <a:rPr lang="en-US" sz="2800" b="1" dirty="0"/>
              <a:t>for </a:t>
            </a:r>
            <a:r>
              <a:rPr lang="en-US" sz="2800" b="1" dirty="0" smtClean="0"/>
              <a:t>Seniors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2800" b="1" u="sng" dirty="0" smtClean="0"/>
              <a:t>Workforce</a:t>
            </a:r>
            <a:r>
              <a:rPr lang="en-US" sz="2800" b="1" dirty="0" smtClean="0"/>
              <a:t>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 smtClean="0"/>
              <a:t>Accountability</a:t>
            </a:r>
            <a:r>
              <a:rPr lang="en-US" sz="2800" b="1" dirty="0" smtClean="0"/>
              <a:t>:</a:t>
            </a:r>
            <a:r>
              <a:rPr lang="en-US" sz="2800" dirty="0"/>
              <a:t>· </a:t>
            </a:r>
            <a:r>
              <a:rPr lang="en-US" sz="2800" b="1" dirty="0"/>
              <a:t>R</a:t>
            </a:r>
            <a:r>
              <a:rPr lang="en-US" sz="2800" b="1" dirty="0" smtClean="0"/>
              <a:t>egulatory Reforms Target Health Premium Increases, Transparency, Fraud &amp; Other Abuses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 smtClean="0"/>
              <a:t>Cultural Competency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/>
              <a:t>Data </a:t>
            </a:r>
            <a:r>
              <a:rPr lang="en-US" sz="2800" b="1" u="sng" dirty="0" smtClean="0"/>
              <a:t>Collection</a:t>
            </a:r>
            <a:r>
              <a:rPr lang="en-US" sz="2800" b="1" dirty="0" smtClean="0"/>
              <a:t>: Race/Ethnic &amp; Gender </a:t>
            </a:r>
            <a:endParaRPr lang="en-US" sz="2800" b="1" dirty="0"/>
          </a:p>
          <a:p>
            <a:r>
              <a:rPr lang="en-US" sz="2800" dirty="0"/>
              <a:t> 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b="1" dirty="0" smtClean="0"/>
          </a:p>
          <a:p>
            <a:r>
              <a:rPr lang="en-US" sz="2800" dirty="0"/>
              <a:t> 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6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25516"/>
              </p:ext>
            </p:extLst>
          </p:nvPr>
        </p:nvGraphicFramePr>
        <p:xfrm>
          <a:off x="561110" y="575496"/>
          <a:ext cx="7525475" cy="10441305"/>
        </p:xfrm>
        <a:graphic>
          <a:graphicData uri="http://schemas.openxmlformats.org/drawingml/2006/table">
            <a:tbl>
              <a:tblPr/>
              <a:tblGrid>
                <a:gridCol w="1877715"/>
                <a:gridCol w="1647119"/>
                <a:gridCol w="1365251"/>
                <a:gridCol w="1317695"/>
                <a:gridCol w="1317695"/>
              </a:tblGrid>
              <a:tr h="855345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Texans Ratio of Income 2008</a:t>
                      </a:r>
                      <a:endParaRPr lang="en-US" sz="2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0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Texas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Hispanic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 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Below 50%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0680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 to below 100%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 to below 150%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150% to below 200%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200% to below 300%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725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300% to below 500%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0680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500% and above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US" sz="2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en-US" sz="2400" b="1" kern="1400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  <a:endParaRPr lang="en-US" sz="2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908801" y="9894888"/>
            <a:ext cx="2908300" cy="23431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533400" y="6553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Source: </a:t>
            </a:r>
            <a:r>
              <a:rPr lang="fr-FR" b="1" dirty="0" smtClean="0"/>
              <a:t>Curent Population </a:t>
            </a:r>
            <a:r>
              <a:rPr lang="fr-FR" b="1" dirty="0"/>
              <a:t>Survey, 2009</a:t>
            </a:r>
          </a:p>
          <a:p>
            <a:r>
              <a:rPr lang="fr-FR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1"/>
            <a:ext cx="7772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sng" dirty="0"/>
              <a:t>Additional </a:t>
            </a:r>
            <a:r>
              <a:rPr lang="en-US" sz="3600" b="1" u="sng" dirty="0" smtClean="0"/>
              <a:t>Threats</a:t>
            </a:r>
          </a:p>
          <a:p>
            <a:pPr lvl="0" algn="ctr"/>
            <a:endParaRPr lang="en-US" b="1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Roll-Out of ACA Access &amp; Other Components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Recession </a:t>
            </a:r>
            <a:r>
              <a:rPr lang="en-US" sz="3200" b="1" dirty="0"/>
              <a:t>Impact on </a:t>
            </a:r>
            <a:r>
              <a:rPr lang="en-US" sz="3200" b="1" dirty="0" smtClean="0"/>
              <a:t>Latinos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Deficit </a:t>
            </a:r>
            <a:r>
              <a:rPr lang="en-US" sz="3200" b="1" dirty="0"/>
              <a:t>Reduction </a:t>
            </a:r>
            <a:r>
              <a:rPr lang="en-US" sz="3200" b="1" dirty="0" smtClean="0"/>
              <a:t>Act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Super </a:t>
            </a:r>
            <a:r>
              <a:rPr lang="en-US" sz="3200" b="1" dirty="0"/>
              <a:t>Committee </a:t>
            </a:r>
            <a:r>
              <a:rPr lang="en-US" sz="3200" b="1" dirty="0" smtClean="0"/>
              <a:t>Decisions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State </a:t>
            </a:r>
            <a:r>
              <a:rPr lang="en-US" sz="3200" b="1" dirty="0"/>
              <a:t>Level Deficit </a:t>
            </a:r>
            <a:r>
              <a:rPr lang="en-US" sz="3200" b="1" dirty="0" smtClean="0"/>
              <a:t>Reductions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Overall Cuts Across </a:t>
            </a:r>
            <a:r>
              <a:rPr lang="en-US" sz="3200" b="1" dirty="0"/>
              <a:t>Social Program: Across The </a:t>
            </a:r>
            <a:r>
              <a:rPr lang="en-US" sz="3200" b="1" dirty="0" smtClean="0"/>
              <a:t>Board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smtClean="0"/>
              <a:t>Anti-Immigrant Environment and Policy Impacts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8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27" y="762001"/>
            <a:ext cx="800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ACA &amp; Determinants of Health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People of Color, advocates have known for over 30 years what researchers now call social determinates and their impact on the health and well-being of populations.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Equal access to education, job security, housing, and safety are examples of social determinates. Inequalities among these determinates contribute significantly to poor health.</a:t>
            </a:r>
          </a:p>
        </p:txBody>
      </p:sp>
    </p:spTree>
    <p:extLst>
      <p:ext uri="{BB962C8B-B14F-4D97-AF65-F5344CB8AC3E}">
        <p14:creationId xmlns:p14="http://schemas.microsoft.com/office/powerpoint/2010/main" val="2545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26670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10600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2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400" b="1"/>
              <a:t>Ethnic Diversity of the Population, Householders, and Labor Force in 1990 and 2030*</a:t>
            </a:r>
          </a:p>
        </p:txBody>
      </p:sp>
      <p:graphicFrame>
        <p:nvGraphicFramePr>
          <p:cNvPr id="479235" name="Object 3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74625" y="838200"/>
          <a:ext cx="3175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Chart" r:id="rId3" imgW="3807653" imgH="4114848" progId="MSGraph.Chart.8">
                  <p:embed followColorScheme="full"/>
                </p:oleObj>
              </mc:Choice>
              <mc:Fallback>
                <p:oleObj name="Chart" r:id="rId3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838200"/>
                        <a:ext cx="3175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6" name="Object 4"/>
          <p:cNvGraphicFramePr>
            <a:graphicFrameLocks noChangeAspect="1"/>
          </p:cNvGraphicFramePr>
          <p:nvPr/>
        </p:nvGraphicFramePr>
        <p:xfrm>
          <a:off x="1" y="3048000"/>
          <a:ext cx="3527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Chart" r:id="rId5" imgW="3807653" imgH="4114848" progId="MSGraph.Chart.8">
                  <p:embed followColorScheme="full"/>
                </p:oleObj>
              </mc:Choice>
              <mc:Fallback>
                <p:oleObj name="Chart" r:id="rId5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048000"/>
                        <a:ext cx="35274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7" name="Object 5"/>
          <p:cNvGraphicFramePr>
            <a:graphicFrameLocks noChangeAspect="1"/>
          </p:cNvGraphicFramePr>
          <p:nvPr/>
        </p:nvGraphicFramePr>
        <p:xfrm>
          <a:off x="2590801" y="2438400"/>
          <a:ext cx="442118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Chart" r:id="rId7" imgW="3807653" imgH="4114848" progId="MSGraph.Chart.8">
                  <p:embed followColorScheme="full"/>
                </p:oleObj>
              </mc:Choice>
              <mc:Fallback>
                <p:oleObj name="Chart" r:id="rId7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438400"/>
                        <a:ext cx="4421188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8" name="Object 6"/>
          <p:cNvGraphicFramePr>
            <a:graphicFrameLocks noChangeAspect="1"/>
          </p:cNvGraphicFramePr>
          <p:nvPr/>
        </p:nvGraphicFramePr>
        <p:xfrm>
          <a:off x="2819401" y="838200"/>
          <a:ext cx="3527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Chart" r:id="rId9" imgW="3807653" imgH="4114848" progId="MSGraph.Chart.8">
                  <p:embed followColorScheme="full"/>
                </p:oleObj>
              </mc:Choice>
              <mc:Fallback>
                <p:oleObj name="Chart" r:id="rId9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838200"/>
                        <a:ext cx="35274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39" name="Object 7"/>
          <p:cNvGraphicFramePr>
            <a:graphicFrameLocks noChangeAspect="1"/>
          </p:cNvGraphicFramePr>
          <p:nvPr/>
        </p:nvGraphicFramePr>
        <p:xfrm>
          <a:off x="5618165" y="838200"/>
          <a:ext cx="3527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Chart" r:id="rId11" imgW="3807653" imgH="4114848" progId="MSGraph.Chart.8">
                  <p:embed followColorScheme="full"/>
                </p:oleObj>
              </mc:Choice>
              <mc:Fallback>
                <p:oleObj name="Chart" r:id="rId11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5" y="838200"/>
                        <a:ext cx="35274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9240" name="Object 8"/>
          <p:cNvGraphicFramePr>
            <a:graphicFrameLocks noChangeAspect="1"/>
          </p:cNvGraphicFramePr>
          <p:nvPr/>
        </p:nvGraphicFramePr>
        <p:xfrm>
          <a:off x="5618165" y="3048000"/>
          <a:ext cx="35274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Chart" r:id="rId13" imgW="3807653" imgH="4114848" progId="MSGraph.Chart.8">
                  <p:embed followColorScheme="full"/>
                </p:oleObj>
              </mc:Choice>
              <mc:Fallback>
                <p:oleObj name="Chart" r:id="rId13" imgW="3807653" imgH="41148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5" y="3048000"/>
                        <a:ext cx="35274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41" name="Text Box 9"/>
          <p:cNvSpPr txBox="1">
            <a:spLocks noChangeArrowheads="1"/>
          </p:cNvSpPr>
          <p:nvPr/>
        </p:nvSpPr>
        <p:spPr bwMode="auto">
          <a:xfrm>
            <a:off x="457200" y="6172201"/>
            <a:ext cx="388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Projections are shown for the 1.0 scenario</a:t>
            </a: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990600" y="3048000"/>
            <a:ext cx="1447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1990 Population</a:t>
            </a:r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3886200" y="3048000"/>
            <a:ext cx="160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1990 Householders</a:t>
            </a:r>
          </a:p>
        </p:txBody>
      </p:sp>
      <p:sp>
        <p:nvSpPr>
          <p:cNvPr id="479244" name="Text Box 12"/>
          <p:cNvSpPr txBox="1">
            <a:spLocks noChangeArrowheads="1"/>
          </p:cNvSpPr>
          <p:nvPr/>
        </p:nvSpPr>
        <p:spPr bwMode="auto">
          <a:xfrm>
            <a:off x="6858000" y="3124200"/>
            <a:ext cx="1447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1990 Labor Force</a:t>
            </a:r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1143000" y="5334000"/>
            <a:ext cx="13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2030 Population</a:t>
            </a:r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3962400" y="5334000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2030 Householders</a:t>
            </a:r>
          </a:p>
        </p:txBody>
      </p:sp>
      <p:sp>
        <p:nvSpPr>
          <p:cNvPr id="479247" name="Text Box 15"/>
          <p:cNvSpPr txBox="1">
            <a:spLocks noChangeArrowheads="1"/>
          </p:cNvSpPr>
          <p:nvPr/>
        </p:nvSpPr>
        <p:spPr bwMode="auto">
          <a:xfrm>
            <a:off x="6705600" y="5334000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2030 Labor Force</a:t>
            </a:r>
          </a:p>
        </p:txBody>
      </p:sp>
    </p:spTree>
    <p:extLst>
      <p:ext uri="{BB962C8B-B14F-4D97-AF65-F5344CB8AC3E}">
        <p14:creationId xmlns:p14="http://schemas.microsoft.com/office/powerpoint/2010/main" val="336942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30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47800" y="1295400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Projection of the Prevalence of Diseases/Disorders for TX Children by Race/Ethnicity, 2000 &amp; 2040*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400" y="6127751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The percent prevalence of diseases and disorders among all children age 18 and under will shift from Whites representing 49.1% and Latinos 34.7% in 2000 to Latinos representing 62.8% and Whites 23.6% of all diseases and disorders by 2040.</a:t>
            </a: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0"/>
              <a:ext cx="10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0" y="576"/>
              <a:ext cx="576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800" y="228601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9900"/>
                </a:solidFill>
                <a:latin typeface="Castellar" pitchFamily="18" charset="0"/>
              </a:rPr>
              <a:t>TEXAS Health </a:t>
            </a:r>
            <a:r>
              <a:rPr lang="en-US" sz="3200" b="1" dirty="0">
                <a:solidFill>
                  <a:srgbClr val="FF9900"/>
                </a:solidFill>
                <a:latin typeface="Castellar" pitchFamily="18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6596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218238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The percent prevalence of diseases and disorders among all adults age 19 and above will shift from Whites representing 63.1% and Latinos 23.3% in 2000 to Latinos representing 51.4% and Whites 29.9% of all diseases and disorders by 2040</a:t>
            </a:r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839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0"/>
              <a:ext cx="10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H="1">
              <a:off x="0" y="576"/>
              <a:ext cx="576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04800" y="228601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9900"/>
                </a:solidFill>
                <a:latin typeface="Castellar" pitchFamily="18" charset="0"/>
              </a:rPr>
              <a:t>TEXAS: Health </a:t>
            </a:r>
            <a:r>
              <a:rPr lang="en-US" sz="3200" b="1" dirty="0">
                <a:solidFill>
                  <a:srgbClr val="FF9900"/>
                </a:solidFill>
                <a:latin typeface="Castellar" pitchFamily="18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11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SUMMARY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Federal Poverty Level (FPL), the </a:t>
            </a:r>
            <a:r>
              <a:rPr lang="en-US" sz="2400" dirty="0"/>
              <a:t>measure of need for Medicaid and other social services, is </a:t>
            </a:r>
            <a:r>
              <a:rPr lang="en-US" sz="2400" dirty="0" smtClean="0"/>
              <a:t>an outdated inaccurate </a:t>
            </a:r>
            <a:r>
              <a:rPr lang="en-US" sz="2400" dirty="0"/>
              <a:t>estimation of what it takes to live anywhere in the state and </a:t>
            </a:r>
            <a:r>
              <a:rPr lang="en-US" sz="2400" dirty="0" smtClean="0"/>
              <a:t>country (</a:t>
            </a:r>
            <a:r>
              <a:rPr lang="en-US" sz="2400" dirty="0"/>
              <a:t>Center for Public Policy </a:t>
            </a:r>
            <a:r>
              <a:rPr lang="en-US" sz="2400" dirty="0" smtClean="0"/>
              <a:t>Priorities and </a:t>
            </a:r>
            <a:r>
              <a:rPr lang="en-US" sz="2400" dirty="0"/>
              <a:t>Urban </a:t>
            </a:r>
            <a:r>
              <a:rPr lang="en-US" sz="2400" dirty="0" smtClean="0"/>
              <a:t>Institute).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Generally, it is a bare bones measure reflecting minimal financial sustainability.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We must continue to </a:t>
            </a:r>
            <a:r>
              <a:rPr lang="en-US" sz="2400" b="1" dirty="0"/>
              <a:t>inform, educate and organize</a:t>
            </a:r>
            <a:r>
              <a:rPr lang="en-US" sz="2400" dirty="0"/>
              <a:t> our community to advocate for </a:t>
            </a:r>
            <a:r>
              <a:rPr lang="en-US" sz="2400" b="1" dirty="0"/>
              <a:t>effective </a:t>
            </a:r>
            <a:r>
              <a:rPr lang="en-US" sz="2400" b="1" dirty="0" smtClean="0"/>
              <a:t>Latino congruent in ACA implementation </a:t>
            </a:r>
            <a:r>
              <a:rPr lang="en-US" sz="2400" dirty="0"/>
              <a:t>to reach the millions of uninsured and under-insured Latinos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Health Care Reform implementation Timeline</a:t>
            </a:r>
            <a:endParaRPr lang="en-US" sz="2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9144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4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56356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Health Care Reform implementation Timeline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8382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39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HEALTH CARE FOR  LATINO FAMILIES  &amp; ACA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Seniors</a:t>
            </a:r>
          </a:p>
          <a:p>
            <a:r>
              <a:rPr lang="en-US" sz="2800" b="1" dirty="0"/>
              <a:t>Pre-existing Conditions</a:t>
            </a:r>
          </a:p>
          <a:p>
            <a:r>
              <a:rPr lang="en-US" sz="2800" b="1" dirty="0"/>
              <a:t>Young </a:t>
            </a:r>
            <a:r>
              <a:rPr lang="en-US" sz="2800" b="1" dirty="0" smtClean="0"/>
              <a:t>Adults</a:t>
            </a:r>
          </a:p>
          <a:p>
            <a:r>
              <a:rPr lang="en-US" sz="2800" b="1" dirty="0" smtClean="0"/>
              <a:t>Prevention Focus [Delivery System &amp; Programs]</a:t>
            </a:r>
            <a:endParaRPr lang="en-US" sz="2800" b="1" dirty="0"/>
          </a:p>
          <a:p>
            <a:r>
              <a:rPr lang="en-US" sz="2800" b="1" dirty="0"/>
              <a:t>Health Care Workforce</a:t>
            </a:r>
          </a:p>
          <a:p>
            <a:r>
              <a:rPr lang="en-US" sz="2800" b="1" dirty="0"/>
              <a:t>Small Business</a:t>
            </a:r>
          </a:p>
          <a:p>
            <a:r>
              <a:rPr lang="en-US" sz="2800" b="1" dirty="0"/>
              <a:t>Community Health Centers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Uninsured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Medicaid Expansion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Insurance Exchange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Subsidies /Premium Credits: Individuals/Family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ACA &amp; HEALTH CARE INEQUITIES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The Affordable Care Act passed in March 2010 is intended to address current inequities in access to quality health care.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Inequity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= </a:t>
            </a:r>
            <a:r>
              <a:rPr lang="en-US" sz="2400" b="1" dirty="0">
                <a:latin typeface="+mj-lt"/>
                <a:cs typeface="Times New Roman" pitchFamily="18" charset="0"/>
              </a:rPr>
              <a:t>differences in health which are not only unnecessary and unavoidable but, in addition, are considered unfair and unjust.</a:t>
            </a:r>
            <a:endParaRPr lang="en-US" sz="2400" b="1" dirty="0">
              <a:latin typeface="+mj-lt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/>
              <a:t>Equitable </a:t>
            </a:r>
            <a:r>
              <a:rPr lang="en-US" sz="2400" b="1" dirty="0"/>
              <a:t>access to quality health care is essential </a:t>
            </a:r>
            <a:r>
              <a:rPr lang="en-US" sz="2400" b="1" dirty="0" smtClean="0"/>
              <a:t> </a:t>
            </a:r>
            <a:r>
              <a:rPr lang="en-US" sz="2400" b="1" dirty="0"/>
              <a:t>to maintain good health because without it, </a:t>
            </a:r>
            <a:r>
              <a:rPr lang="en-US" sz="2400" b="1" u="sng" dirty="0"/>
              <a:t>opportunities</a:t>
            </a:r>
            <a:r>
              <a:rPr lang="en-US" sz="2400" b="1" dirty="0"/>
              <a:t> to learn, work, earn a living wage and create wealth, and be a productive member of society is all </a:t>
            </a:r>
            <a:r>
              <a:rPr lang="en-US" sz="2400" b="1" dirty="0" smtClean="0"/>
              <a:t>diminished.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Health </a:t>
            </a:r>
            <a:r>
              <a:rPr lang="en-US" sz="2400" b="1" u="sng" dirty="0">
                <a:solidFill>
                  <a:srgbClr val="FF0000"/>
                </a:solidFill>
              </a:rPr>
              <a:t>insurance </a:t>
            </a:r>
            <a:r>
              <a:rPr lang="en-US" sz="2400" b="1" dirty="0"/>
              <a:t>is the key to gain access to health care</a:t>
            </a:r>
            <a:r>
              <a:rPr lang="en-US" sz="2400" b="1" dirty="0" smtClean="0"/>
              <a:t>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395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1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UNINSURED IN AMERICA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8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rate and number of unin­sured non-Hispanic Whites in 2010 were 11.7% (23.1 million), Blacks 20.8% (8.1 million), and Hispanics </a:t>
            </a:r>
            <a:r>
              <a:rPr lang="en-US" sz="2800" b="1" u="sng" dirty="0"/>
              <a:t>30.7%</a:t>
            </a:r>
            <a:r>
              <a:rPr lang="en-US" sz="2800" b="1" dirty="0"/>
              <a:t> (15.3 million</a:t>
            </a:r>
            <a:r>
              <a:rPr lang="en-US" sz="2800" b="1" dirty="0" smtClean="0"/>
              <a:t>).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8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b="1" dirty="0"/>
              <a:t>Hispanic in the Southwest U.S./Mexico border states of California, Arizona, New Mexico, and Texas comprise 16% (8,214,570) of the total U.S. uninsured population and </a:t>
            </a:r>
            <a:r>
              <a:rPr lang="en-US" sz="2800" b="1" u="sng" dirty="0"/>
              <a:t>54%</a:t>
            </a:r>
            <a:r>
              <a:rPr lang="en-US" sz="2800" b="1" dirty="0"/>
              <a:t> of all Hispanic uninsured in the country.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162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79867"/>
              </p:ext>
            </p:extLst>
          </p:nvPr>
        </p:nvGraphicFramePr>
        <p:xfrm>
          <a:off x="0" y="0"/>
          <a:ext cx="8915399" cy="849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462"/>
                <a:gridCol w="1837821"/>
                <a:gridCol w="1036221"/>
                <a:gridCol w="1036221"/>
                <a:gridCol w="1153529"/>
                <a:gridCol w="1093675"/>
                <a:gridCol w="959213"/>
                <a:gridCol w="860257"/>
              </a:tblGrid>
              <a:tr h="998982"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Totals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Health Insurance Coverage in 2010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4872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Insured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Uninsured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PCT of Ethnicity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PCT of State Pop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CA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Totals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36815569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100.00%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29,990,656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6824913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18.54%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Non 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22,884,031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62.16%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20,121,451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2,762,580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12.07%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40.48%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13931538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37.84%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9,869,205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4062333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29.16%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59.52%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AZ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Totals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6310174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5,245,042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1065132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16.88%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Non 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4,438,017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70.33%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3,885,882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552,135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12.44%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51.84%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1872157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29.67%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1,359,160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512997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27.40%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48.16%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NM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Totals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2032699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1,634,141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398558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19.61%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Non 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1,087,585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53.50%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904,638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182,947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16.82%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45.90%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945114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46.50%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729,503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215611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22.81%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54.10%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TX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Totals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24779450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18,903,976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5,875,474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23.71%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100.00%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Non 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15,380,369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62.07%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12,928,524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2,451,845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15.94%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41.73%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Hispanic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9399081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37.93%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5,975,452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3,423,629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36.43%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effectLst/>
                        </a:rPr>
                        <a:t>58.27%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97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71726" y="16409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5597</TotalTime>
  <Words>2208</Words>
  <Application>Microsoft Office PowerPoint</Application>
  <PresentationFormat>On-screen Show (4:3)</PresentationFormat>
  <Paragraphs>553</Paragraphs>
  <Slides>29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Oriel</vt:lpstr>
      <vt:lpstr>Microsoft Excel Chart</vt:lpstr>
      <vt:lpstr>Chart</vt:lpstr>
      <vt:lpstr>Bi-national Policy Forum on Migration and Global Health October 3-4, 2011 San Antonio, Texas</vt:lpstr>
      <vt:lpstr>PowerPoint Presentation</vt:lpstr>
      <vt:lpstr>Health Care Reform implementation Timeline</vt:lpstr>
      <vt:lpstr>Health Care Reform implementation Timeline</vt:lpstr>
      <vt:lpstr>HEALTH CARE FOR  LATINO FAMILIES  &amp; ACA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Cumulative Increases in Health Insurance Premiums, Workers’ Contributions to Premiums, Inflation, and Workers’ Earnings, 1999-2011</vt:lpstr>
      <vt:lpstr>PowerPoint Presentation</vt:lpstr>
      <vt:lpstr>TEXAS: What is the number of individuals eligible for help under the new health reform law?</vt:lpstr>
      <vt:lpstr>If you are a Working Family…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Ethnic Diversity of the Population, Householders, and Labor Force in 1990 and 2030*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Reform what  it means for you?</dc:title>
  <dc:creator>acasso</dc:creator>
  <cp:lastModifiedBy>Server Administrator</cp:lastModifiedBy>
  <cp:revision>403</cp:revision>
  <dcterms:created xsi:type="dcterms:W3CDTF">2010-09-15T16:30:02Z</dcterms:created>
  <dcterms:modified xsi:type="dcterms:W3CDTF">2011-10-21T17:01:07Z</dcterms:modified>
</cp:coreProperties>
</file>